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48" r:id="rId3"/>
  </p:sldMasterIdLst>
  <p:notesMasterIdLst>
    <p:notesMasterId r:id="rId27"/>
  </p:notesMasterIdLst>
  <p:sldIdLst>
    <p:sldId id="256" r:id="rId4"/>
    <p:sldId id="261" r:id="rId5"/>
    <p:sldId id="258" r:id="rId6"/>
    <p:sldId id="28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CB387-9EDE-4AB7-83E7-2295E400F41C}"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BAD63-C047-4E8F-8715-C2AA1C254506}" type="slidenum">
              <a:rPr lang="en-US" smtClean="0"/>
              <a:t>‹#›</a:t>
            </a:fld>
            <a:endParaRPr lang="en-US"/>
          </a:p>
        </p:txBody>
      </p:sp>
    </p:spTree>
    <p:extLst>
      <p:ext uri="{BB962C8B-B14F-4D97-AF65-F5344CB8AC3E}">
        <p14:creationId xmlns:p14="http://schemas.microsoft.com/office/powerpoint/2010/main" val="1415048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nlm.gov/training/class/holding-space-discuss-complicated-past-exploring-medical-libraries-role-perpetuati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nlm.gov/training/class/deciphering-social-media-pulse-twitters-role-shaping-covid-19-health-beliefs-an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uters.com/article/us-health-menstruation-usa/even-in-the-u-s-poor-women-often-cant-afford-tampons-pads-idUSKCN1P42T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Thanks so much for dedicating time during your meeting for this NNLM Region 6 update.</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endParaRPr lang="en-US" dirty="0"/>
          </a:p>
        </p:txBody>
      </p:sp>
      <p:sp>
        <p:nvSpPr>
          <p:cNvPr id="4" name="Slide Number Placeholder 3"/>
          <p:cNvSpPr>
            <a:spLocks noGrp="1"/>
          </p:cNvSpPr>
          <p:nvPr>
            <p:ph type="sldNum" sz="quarter" idx="5"/>
          </p:nvPr>
        </p:nvSpPr>
        <p:spPr/>
        <p:txBody>
          <a:bodyPr/>
          <a:lstStyle/>
          <a:p>
            <a:fld id="{508E21B0-86F0-4A46-A1AD-BFDAAC036001}" type="slidenum">
              <a:rPr lang="en-US" smtClean="0"/>
              <a:t>5</a:t>
            </a:fld>
            <a:endParaRPr lang="en-US" dirty="0"/>
          </a:p>
        </p:txBody>
      </p:sp>
    </p:spTree>
    <p:extLst>
      <p:ext uri="{BB962C8B-B14F-4D97-AF65-F5344CB8AC3E}">
        <p14:creationId xmlns:p14="http://schemas.microsoft.com/office/powerpoint/2010/main" val="2774895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Region 6 Speaker Spotlight Series is still going strong.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series allows us to address pressing concerns, emerging trends, and timely topics by bringing in  w wide-variety of expert guest speakers.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a typeface="Calibri"/>
                <a:cs typeface="Calibri"/>
              </a:rPr>
              <a:t>Coming up next will be, </a:t>
            </a:r>
            <a:r>
              <a:rPr lang="en-US" sz="1800" b="1" i="0" u="none" dirty="0">
                <a:solidFill>
                  <a:srgbClr val="0563C1"/>
                </a:solidFill>
                <a:effectLst/>
                <a:latin typeface="-apple-system"/>
                <a:hlinkClick r:id="rId3">
                  <a:extLst>
                    <a:ext uri="{A12FA001-AC4F-418D-AE19-62706E023703}">
                      <ahyp:hlinkClr xmlns:ahyp="http://schemas.microsoft.com/office/drawing/2018/hyperlinkcolor" val="tx"/>
                    </a:ext>
                  </a:extLst>
                </a:hlinkClick>
              </a:rPr>
              <a:t>Holding </a:t>
            </a:r>
            <a:r>
              <a:rPr lang="en-US" sz="1800" b="1" i="0" u="none" dirty="0">
                <a:solidFill>
                  <a:schemeClr val="tx1"/>
                </a:solidFill>
                <a:effectLst/>
                <a:latin typeface="-apple-system"/>
                <a:hlinkClick r:id="rId3">
                  <a:extLst>
                    <a:ext uri="{A12FA001-AC4F-418D-AE19-62706E023703}">
                      <ahyp:hlinkClr xmlns:ahyp="http://schemas.microsoft.com/office/drawing/2018/hyperlinkcolor" val="tx"/>
                    </a:ext>
                  </a:extLst>
                </a:hlinkClick>
              </a:rPr>
              <a:t>Space to Discuss a Complicated Past: Exploring Medical Libraries’ Role in Perpetuating Racial Science</a:t>
            </a:r>
            <a:r>
              <a:rPr lang="en-US" sz="1800" b="0" i="0" u="sng" dirty="0">
                <a:solidFill>
                  <a:srgbClr val="2E4E74"/>
                </a:solidFill>
                <a:effectLst/>
                <a:latin typeface="-apple-system"/>
              </a:rPr>
              <a:t>,</a:t>
            </a:r>
            <a:r>
              <a:rPr lang="en-US" sz="1800" b="0" i="0" u="none" dirty="0">
                <a:solidFill>
                  <a:schemeClr val="tx1"/>
                </a:solidFill>
                <a:effectLst/>
                <a:latin typeface="-apple-system"/>
              </a:rPr>
              <a:t> on November 17</a:t>
            </a:r>
            <a:r>
              <a:rPr lang="en-US" sz="1800" b="0" i="0" u="none" baseline="30000" dirty="0">
                <a:solidFill>
                  <a:schemeClr val="tx1"/>
                </a:solidFill>
                <a:effectLst/>
                <a:latin typeface="-apple-system"/>
              </a:rPr>
              <a:t>th</a:t>
            </a:r>
            <a:r>
              <a:rPr lang="en-US" sz="1800" b="0" i="0" u="none" dirty="0">
                <a:solidFill>
                  <a:schemeClr val="tx1"/>
                </a:solidFill>
                <a:effectLst/>
                <a:latin typeface="-apple-system"/>
              </a:rPr>
              <a:t>.</a:t>
            </a:r>
            <a:endParaRPr lang="en-US" sz="1800" b="0" i="0" u="none" dirty="0">
              <a:solidFill>
                <a:schemeClr val="tx1"/>
              </a:solidFill>
              <a:ea typeface="Calibri"/>
              <a:cs typeface="Calibri"/>
            </a:endParaRPr>
          </a:p>
        </p:txBody>
      </p:sp>
      <p:sp>
        <p:nvSpPr>
          <p:cNvPr id="4" name="Slide Number Placeholder 3"/>
          <p:cNvSpPr>
            <a:spLocks noGrp="1"/>
          </p:cNvSpPr>
          <p:nvPr>
            <p:ph type="sldNum" sz="quarter" idx="5"/>
          </p:nvPr>
        </p:nvSpPr>
        <p:spPr/>
        <p:txBody>
          <a:bodyPr/>
          <a:lstStyle/>
          <a:p>
            <a:fld id="{508E21B0-86F0-4A46-A1AD-BFDAAC036001}" type="slidenum">
              <a:rPr lang="en-US" smtClean="0"/>
              <a:t>14</a:t>
            </a:fld>
            <a:endParaRPr lang="en-US" dirty="0"/>
          </a:p>
        </p:txBody>
      </p:sp>
    </p:spTree>
    <p:extLst>
      <p:ext uri="{BB962C8B-B14F-4D97-AF65-F5344CB8AC3E}">
        <p14:creationId xmlns:p14="http://schemas.microsoft.com/office/powerpoint/2010/main" val="13732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hope some of you were able to join us in April for our multi-day virtual symposium on health misinformation. Well, we’ve been keeping the conversation going since then with our national Health Misinformation Webinar Series.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webinars feature expert guest speakers presenting on various aspects of health misinformation and offer practical and evidence-based solutions for how to identify it and help curb its spread.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webinars are not on a set schedule, but we have been offering them just about every month.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last one for 2023 will be on November 1</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en-US" sz="2800" b="1" i="0" u="none" dirty="0">
                <a:solidFill>
                  <a:schemeClr val="tx1"/>
                </a:solidFill>
                <a:effectLst/>
                <a:latin typeface="system-ui"/>
                <a:hlinkClick r:id="rId3">
                  <a:extLst>
                    <a:ext uri="{A12FA001-AC4F-418D-AE19-62706E023703}">
                      <ahyp:hlinkClr xmlns:ahyp="http://schemas.microsoft.com/office/drawing/2018/hyperlinkcolor" val="tx"/>
                    </a:ext>
                  </a:extLst>
                </a:hlinkClick>
              </a:rPr>
              <a:t>Deciphering the Social Media Pulse: Twitter's Role in Shaping COVID-19 Health Beliefs and Vaccine Perceptions</a:t>
            </a:r>
            <a:r>
              <a:rPr lang="en-US" sz="2800" b="0" i="0" u="sng" dirty="0">
                <a:effectLst/>
                <a:latin typeface="system-ui"/>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8E21B0-86F0-4A46-A1AD-BFDAAC036001}" type="slidenum">
              <a:rPr lang="en-US" smtClean="0"/>
              <a:t>15</a:t>
            </a:fld>
            <a:endParaRPr lang="en-US" dirty="0"/>
          </a:p>
        </p:txBody>
      </p:sp>
    </p:spTree>
    <p:extLst>
      <p:ext uri="{BB962C8B-B14F-4D97-AF65-F5344CB8AC3E}">
        <p14:creationId xmlns:p14="http://schemas.microsoft.com/office/powerpoint/2010/main" val="256397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to classes and webinars, NNLM also provides educational opportunities through podcasts and book clubs.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NNLM Discovery Podcast launched in February and there are currently 11 terrific episodes, running the gamut from AI research to Wyoming bookmobiles.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Region 6 contributed an episode entitled,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Period Poverty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which shares the story of </a:t>
            </a:r>
            <a:r>
              <a:rPr lang="en-US" sz="2800" b="0" i="0" dirty="0">
                <a:solidFill>
                  <a:srgbClr val="333333"/>
                </a:solidFill>
                <a:effectLst/>
                <a:latin typeface="system-ui"/>
              </a:rPr>
              <a:t>Dr. Julie Chaya’s initiative to combat period poverty.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She led initiative to pilot a health equity program providing free menstrual health supplies, education, and resources </a:t>
            </a:r>
            <a:r>
              <a:rPr lang="en-US" sz="1800" b="0" i="0" dirty="0">
                <a:solidFill>
                  <a:srgbClr val="333333"/>
                </a:solidFill>
                <a:effectLst/>
                <a:latin typeface="system-ui"/>
              </a:rPr>
              <a:t>in her community of Mansfield Ohio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New podcasts are being developed for this year.</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enjoy podcasts, give all the Discovery episodes a listen!</a:t>
            </a:r>
          </a:p>
        </p:txBody>
      </p:sp>
      <p:sp>
        <p:nvSpPr>
          <p:cNvPr id="4" name="Slide Number Placeholder 3"/>
          <p:cNvSpPr>
            <a:spLocks noGrp="1"/>
          </p:cNvSpPr>
          <p:nvPr>
            <p:ph type="sldNum" sz="quarter" idx="5"/>
          </p:nvPr>
        </p:nvSpPr>
        <p:spPr/>
        <p:txBody>
          <a:bodyPr/>
          <a:lstStyle/>
          <a:p>
            <a:fld id="{508E21B0-86F0-4A46-A1AD-BFDAAC036001}" type="slidenum">
              <a:rPr lang="en-US" smtClean="0"/>
              <a:t>16</a:t>
            </a:fld>
            <a:endParaRPr lang="en-US" dirty="0"/>
          </a:p>
        </p:txBody>
      </p:sp>
    </p:spTree>
    <p:extLst>
      <p:ext uri="{BB962C8B-B14F-4D97-AF65-F5344CB8AC3E}">
        <p14:creationId xmlns:p14="http://schemas.microsoft.com/office/powerpoint/2010/main" val="1783039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NNLM Reading Club is an online toolkit that provides all the resources you need to host community programming centered on health - </a:t>
            </a:r>
            <a:r>
              <a:rPr lang="en-US" sz="1800" kern="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books on different health topics, ready-to-use discussion guides and promotional materials, health information from NLM, and program ideas.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It’s not new this year – it launched in 2018 – but there are a couple things in store for Year 3, including adding a search feature to the reading club website, and a chapter in a soon-to-be released MLA book discussing the evidence-based approach for using book clubs to engage individuals and communities in health conversations.</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October’s topic is addiction and recovery, and three terrific books were chosen to bring awareness to this subject - check out the Reading Club website for more information.</a:t>
            </a:r>
          </a:p>
          <a:p>
            <a:pPr defTabSz="931774">
              <a:defRPr/>
            </a:pPr>
            <a:endParaRPr lang="en-US" dirty="0"/>
          </a:p>
        </p:txBody>
      </p:sp>
      <p:sp>
        <p:nvSpPr>
          <p:cNvPr id="4" name="Slide Number Placeholder 3"/>
          <p:cNvSpPr>
            <a:spLocks noGrp="1"/>
          </p:cNvSpPr>
          <p:nvPr>
            <p:ph type="sldNum" sz="quarter" idx="5"/>
          </p:nvPr>
        </p:nvSpPr>
        <p:spPr/>
        <p:txBody>
          <a:bodyPr/>
          <a:lstStyle/>
          <a:p>
            <a:fld id="{508E21B0-86F0-4A46-A1AD-BFDAAC036001}" type="slidenum">
              <a:rPr lang="en-US" smtClean="0"/>
              <a:t>17</a:t>
            </a:fld>
            <a:endParaRPr lang="en-US" dirty="0"/>
          </a:p>
        </p:txBody>
      </p:sp>
    </p:spTree>
    <p:extLst>
      <p:ext uri="{BB962C8B-B14F-4D97-AF65-F5344CB8AC3E}">
        <p14:creationId xmlns:p14="http://schemas.microsoft.com/office/powerpoint/2010/main" val="3020191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We also have the NNLM Book Discussion program. It is not for external community programming – it is for you.  </a:t>
            </a:r>
          </a:p>
          <a:p>
            <a:pPr marL="0" marR="0">
              <a:lnSpc>
                <a:spcPct val="107000"/>
              </a:lnSpc>
              <a:spcBef>
                <a:spcPts val="0"/>
              </a:spcBef>
              <a:spcAft>
                <a:spcPts val="0"/>
              </a:spcAft>
            </a:pPr>
            <a:endParaRPr lang="en-US" sz="1800" kern="100" dirty="0">
              <a:effectLst/>
              <a:latin typeface="+mn-lt"/>
              <a:ea typeface="Calibri" panose="020F0502020204030204" pitchFamily="34" charset="0"/>
              <a:cs typeface="Times New Roman" panose="02020603050405020304" pitchFamily="18" charset="0"/>
            </a:endParaRPr>
          </a:p>
          <a:p>
            <a:r>
              <a:rPr lang="en-US" sz="1800" kern="100" dirty="0">
                <a:effectLst/>
                <a:latin typeface="+mn-lt"/>
                <a:ea typeface="Calibri" panose="020F0502020204030204" pitchFamily="34" charset="0"/>
                <a:cs typeface="Times New Roman" panose="02020603050405020304" pitchFamily="18" charset="0"/>
              </a:rPr>
              <a:t>A new book is selected each quarter - the next one, </a:t>
            </a:r>
            <a:r>
              <a:rPr lang="en-US" sz="1800" b="0" dirty="0">
                <a:effectLst/>
                <a:latin typeface="+mn-lt"/>
              </a:rPr>
              <a:t>Palaces for the People: How Social Infrastructure can Help Fight Inequality, Polarization, and the Decline of Civic Life by </a:t>
            </a:r>
            <a:r>
              <a:rPr lang="en-US" sz="1800" b="0" i="0" dirty="0">
                <a:effectLst/>
                <a:latin typeface="+mn-lt"/>
              </a:rPr>
              <a:t>Eric </a:t>
            </a:r>
            <a:r>
              <a:rPr lang="en-US" sz="1800" b="0" i="0" dirty="0" err="1">
                <a:effectLst/>
                <a:latin typeface="+mn-lt"/>
              </a:rPr>
              <a:t>Klinenberg</a:t>
            </a:r>
            <a:r>
              <a:rPr lang="en-US" sz="1800" b="0" i="0" dirty="0">
                <a:effectLst/>
                <a:latin typeface="+mn-lt"/>
              </a:rPr>
              <a:t>, </a:t>
            </a:r>
            <a:r>
              <a:rPr lang="en-US" sz="1800" kern="100" dirty="0">
                <a:effectLst/>
                <a:latin typeface="+mn-lt"/>
                <a:ea typeface="Calibri" panose="020F0502020204030204" pitchFamily="34" charset="0"/>
                <a:cs typeface="Times New Roman" panose="02020603050405020304" pitchFamily="18" charset="0"/>
              </a:rPr>
              <a:t>is shown on the slide. </a:t>
            </a:r>
          </a:p>
          <a:p>
            <a:endParaRPr lang="en-US" sz="1800" kern="100" dirty="0">
              <a:effectLst/>
              <a:latin typeface="+mn-lt"/>
              <a:ea typeface="Calibri" panose="020F0502020204030204" pitchFamily="34" charset="0"/>
              <a:cs typeface="Times New Roman" panose="02020603050405020304" pitchFamily="18" charset="0"/>
            </a:endParaRPr>
          </a:p>
          <a:p>
            <a:r>
              <a:rPr lang="en-US" sz="1800" kern="100" dirty="0">
                <a:effectLst/>
                <a:latin typeface="+mn-lt"/>
                <a:ea typeface="Calibri" panose="020F0502020204030204" pitchFamily="34" charset="0"/>
                <a:cs typeface="Times New Roman" panose="02020603050405020304" pitchFamily="18" charset="0"/>
              </a:rPr>
              <a:t>You can earn four MLA CE credits by participating in online or live discussions over each three-month session. </a:t>
            </a:r>
          </a:p>
          <a:p>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08E21B0-86F0-4A46-A1AD-BFDAAC036001}" type="slidenum">
              <a:rPr lang="en-US" smtClean="0"/>
              <a:t>18</a:t>
            </a:fld>
            <a:endParaRPr lang="en-US" dirty="0"/>
          </a:p>
        </p:txBody>
      </p:sp>
    </p:spTree>
    <p:extLst>
      <p:ext uri="{BB962C8B-B14F-4D97-AF65-F5344CB8AC3E}">
        <p14:creationId xmlns:p14="http://schemas.microsoft.com/office/powerpoint/2010/main" val="3128543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may not know about the terrific NLM product guides that are now available on our website.</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guides provide instructors – like librarians - with examples and ideas for teaching people about different NLM products.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Each guide can be downloaded as a PDF, and includes a brief description of the product, popular uses, key points, potential predicaments, teaching examples, real-life examples, and links to more resources.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I’ve listed a few of the guides on the slide – you can link to all 19 of them on our website.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8E21B0-86F0-4A46-A1AD-BFDAAC036001}" type="slidenum">
              <a:rPr lang="en-US" smtClean="0"/>
              <a:t>19</a:t>
            </a:fld>
            <a:endParaRPr lang="en-US" dirty="0"/>
          </a:p>
        </p:txBody>
      </p:sp>
    </p:spTree>
    <p:extLst>
      <p:ext uri="{BB962C8B-B14F-4D97-AF65-F5344CB8AC3E}">
        <p14:creationId xmlns:p14="http://schemas.microsoft.com/office/powerpoint/2010/main" val="3444570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a variety of other resource guides.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 month, our new comprehensive health misinformation resource guide went live.</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utilize the collection of resources to address health misinformation in your professional work, and to help ensure accurate and reliable health information reaches those who most need it.</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457200" algn="l"/>
              </a:tabLst>
              <a:defRPr/>
            </a:pPr>
            <a:r>
              <a:rPr lang="en-US" sz="4000" dirty="0">
                <a:ea typeface="+mn-lt"/>
                <a:cs typeface="+mn-lt"/>
              </a:rPr>
              <a:t>We are currently working on a new guide that will launch in 2024 on NLM Products to Support Systematic Reviews. </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457200" algn="l"/>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guide won’t</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be focused on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to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perform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systematic review, but on how to document, save, share, update, and reproduce systematic reviews that are conducted with NLM products like PubMed and ClinicalTrials.gov.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8E21B0-86F0-4A46-A1AD-BFDAAC036001}" type="slidenum">
              <a:rPr lang="en-US" smtClean="0"/>
              <a:t>20</a:t>
            </a:fld>
            <a:endParaRPr lang="en-US" dirty="0"/>
          </a:p>
        </p:txBody>
      </p:sp>
    </p:spTree>
    <p:extLst>
      <p:ext uri="{BB962C8B-B14F-4D97-AF65-F5344CB8AC3E}">
        <p14:creationId xmlns:p14="http://schemas.microsoft.com/office/powerpoint/2010/main" val="2384865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lang="en-US" sz="1800" dirty="0"/>
              <a:t>Now I’ll move on to talk about some partnerships </a:t>
            </a:r>
            <a:r>
              <a:rPr lang="en-US" sz="1800" b="0" i="0" dirty="0">
                <a:solidFill>
                  <a:srgbClr val="666666"/>
                </a:solidFill>
                <a:effectLst/>
                <a:latin typeface="system-ui"/>
              </a:rPr>
              <a:t>Region 6 will be focused on in Year 3.</a:t>
            </a:r>
          </a:p>
          <a:p>
            <a:pPr fontAlgn="base">
              <a:lnSpc>
                <a:spcPct val="115000"/>
              </a:lnSpc>
            </a:pPr>
            <a:endParaRPr lang="en-US" sz="1800" dirty="0">
              <a:solidFill>
                <a:srgbClr val="000000"/>
              </a:solidFill>
              <a:latin typeface="Calibri" panose="020F0502020204030204" pitchFamily="34" charset="0"/>
              <a:ea typeface="Times New Roman" panose="02020603050405020304" pitchFamily="18" charset="0"/>
            </a:endParaRPr>
          </a:p>
          <a:p>
            <a:pPr fontAlgn="base">
              <a:lnSpc>
                <a:spcPct val="115000"/>
              </a:lnSpc>
            </a:pPr>
            <a:r>
              <a:rPr lang="en-US" sz="1800" dirty="0">
                <a:solidFill>
                  <a:srgbClr val="000000"/>
                </a:solidFill>
                <a:latin typeface="Calibri" panose="020F0502020204030204" pitchFamily="34" charset="0"/>
                <a:ea typeface="Times New Roman" panose="02020603050405020304" pitchFamily="18" charset="0"/>
              </a:rPr>
              <a:t>POP, our Partner Outreach Program, is going strong, with 15 ambassador organizations representing each of the seven states in Region 6. </a:t>
            </a:r>
          </a:p>
          <a:p>
            <a:pPr fontAlgn="base">
              <a:lnSpc>
                <a:spcPct val="115000"/>
              </a:lnSpc>
            </a:pPr>
            <a:endParaRPr lang="en-US" sz="1800" dirty="0">
              <a:solidFill>
                <a:srgbClr val="000000"/>
              </a:solidFill>
              <a:latin typeface="Calibri" panose="020F0502020204030204" pitchFamily="34" charset="0"/>
              <a:ea typeface="Times New Roman" panose="02020603050405020304" pitchFamily="18" charset="0"/>
            </a:endParaRPr>
          </a:p>
          <a:p>
            <a:pPr defTabSz="931774" fontAlgn="base">
              <a:lnSpc>
                <a:spcPct val="115000"/>
              </a:lnSpc>
              <a:defRPr/>
            </a:pPr>
            <a:r>
              <a:rPr lang="en-US" sz="1800" dirty="0">
                <a:solidFill>
                  <a:srgbClr val="000000"/>
                </a:solidFill>
                <a:latin typeface="Calibri" panose="020F0502020204030204" pitchFamily="34" charset="0"/>
                <a:ea typeface="Times New Roman" panose="02020603050405020304" pitchFamily="18" charset="0"/>
              </a:rPr>
              <a:t>This program is focused on bringing together organizations who are in need of NNLM resources and those who know how to share them.​</a:t>
            </a:r>
            <a:endParaRPr lang="en-US" sz="1800" dirty="0">
              <a:latin typeface="Times New Roman" panose="02020603050405020304" pitchFamily="18" charset="0"/>
              <a:ea typeface="Times New Roman" panose="02020603050405020304" pitchFamily="18" charset="0"/>
            </a:endParaRPr>
          </a:p>
          <a:p>
            <a:pPr marL="0" marR="0" lvl="0" indent="0" algn="l" defTabSz="931774" rtl="0" eaLnBrk="1" fontAlgn="base" latinLnBrk="0" hangingPunct="1">
              <a:lnSpc>
                <a:spcPct val="115000"/>
              </a:lnSpc>
              <a:spcBef>
                <a:spcPts val="0"/>
              </a:spcBef>
              <a:spcAft>
                <a:spcPts val="0"/>
              </a:spcAft>
              <a:buClrTx/>
              <a:buSzTx/>
              <a:buFontTx/>
              <a:buNone/>
              <a:tabLst/>
              <a:defRPr/>
            </a:pPr>
            <a:endParaRPr lang="en-US" sz="1800" dirty="0">
              <a:solidFill>
                <a:srgbClr val="000000"/>
              </a:solidFill>
              <a:latin typeface="Calibri" panose="020F0502020204030204" pitchFamily="34" charset="0"/>
              <a:ea typeface="Times New Roman" panose="02020603050405020304" pitchFamily="18" charset="0"/>
            </a:endParaRPr>
          </a:p>
          <a:p>
            <a:pPr marL="0" marR="0" lvl="0" indent="0" algn="l" defTabSz="931774" rtl="0" eaLnBrk="1" fontAlgn="base" latinLnBrk="0" hangingPunct="1">
              <a:lnSpc>
                <a:spcPct val="115000"/>
              </a:lnSpc>
              <a:spcBef>
                <a:spcPts val="0"/>
              </a:spcBef>
              <a:spcAft>
                <a:spcPts val="0"/>
              </a:spcAft>
              <a:buClrTx/>
              <a:buSzTx/>
              <a:buFontTx/>
              <a:buNone/>
              <a:tabLst/>
              <a:defRPr/>
            </a:pPr>
            <a:r>
              <a:rPr lang="en-US" sz="1800" dirty="0">
                <a:solidFill>
                  <a:srgbClr val="000000"/>
                </a:solidFill>
                <a:latin typeface="Calibri" panose="020F0502020204030204" pitchFamily="34" charset="0"/>
                <a:ea typeface="Times New Roman" panose="02020603050405020304" pitchFamily="18" charset="0"/>
              </a:rPr>
              <a:t>Our POP organizations identify potential partners and then leverage their community connections to promote our training, funding, and engagement opportunities. </a:t>
            </a:r>
            <a:endParaRPr lang="en-US" sz="1800" dirty="0">
              <a:latin typeface="Times New Roman" panose="02020603050405020304" pitchFamily="18" charset="0"/>
              <a:ea typeface="Times New Roman" panose="02020603050405020304" pitchFamily="18" charset="0"/>
            </a:endParaRPr>
          </a:p>
          <a:p>
            <a:pPr defTabSz="931774" fontAlgn="base">
              <a:lnSpc>
                <a:spcPct val="115000"/>
              </a:lnSpc>
              <a:defRPr/>
            </a:pPr>
            <a:endParaRPr lang="en-US" sz="1800" dirty="0">
              <a:solidFill>
                <a:srgbClr val="000000"/>
              </a:solidFill>
              <a:latin typeface="Calibri" panose="020F0502020204030204" pitchFamily="34" charset="0"/>
              <a:ea typeface="Times New Roman" panose="02020603050405020304" pitchFamily="18" charset="0"/>
            </a:endParaRPr>
          </a:p>
          <a:p>
            <a:pPr>
              <a:lnSpc>
                <a:spcPct val="90000"/>
              </a:lnSpc>
              <a:spcBef>
                <a:spcPts val="1019"/>
              </a:spcBef>
            </a:pPr>
            <a:r>
              <a:rPr lang="en-US" dirty="0"/>
              <a:t>Your Ohio POP ambassador organizations are the </a:t>
            </a:r>
            <a:r>
              <a:rPr lang="en-US" b="0" i="0" dirty="0">
                <a:solidFill>
                  <a:srgbClr val="212529"/>
                </a:solidFill>
                <a:effectLst/>
                <a:latin typeface="system-ui"/>
              </a:rPr>
              <a:t>Northeast Ohio Black Health Coalition, Restored Visions, The Ohio State University Health Sciences Library, and the University of Cincinnati Health Sciences Library.</a:t>
            </a:r>
          </a:p>
          <a:p>
            <a:pPr>
              <a:lnSpc>
                <a:spcPct val="90000"/>
              </a:lnSpc>
              <a:spcBef>
                <a:spcPts val="1019"/>
              </a:spcBef>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C504B39-A3C0-4BE1-9CA6-0107222F77ED}" type="slidenum">
              <a:rPr lang="en-US" smtClean="0"/>
              <a:t>21</a:t>
            </a:fld>
            <a:endParaRPr lang="en-US" dirty="0"/>
          </a:p>
        </p:txBody>
      </p:sp>
    </p:spTree>
    <p:extLst>
      <p:ext uri="{BB962C8B-B14F-4D97-AF65-F5344CB8AC3E}">
        <p14:creationId xmlns:p14="http://schemas.microsoft.com/office/powerpoint/2010/main" val="3251285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State Advisory Groups – or SAGs - launched in 2022, and they recently drafted specific projects to work on this year to address pressing health needs in their communities.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t>The Ohio SAG decided to develop an information campaign for menstrual health information with public libraries throughout Ohio. </a:t>
            </a:r>
            <a:r>
              <a:rPr lang="en-US" sz="1800" b="0" i="0" dirty="0">
                <a:solidFill>
                  <a:srgbClr val="000000"/>
                </a:solidFill>
                <a:effectLst/>
                <a:latin typeface="DM Sans" pitchFamily="2" charset="77"/>
              </a:rPr>
              <a:t>It is estimated that n</a:t>
            </a:r>
            <a:r>
              <a:rPr lang="en-US" sz="1800" dirty="0"/>
              <a:t>early</a:t>
            </a:r>
            <a:r>
              <a:rPr lang="en-US" sz="1800" b="0" i="0" dirty="0">
                <a:solidFill>
                  <a:srgbClr val="000000"/>
                </a:solidFill>
                <a:effectLst/>
                <a:latin typeface="DM Sans" panose="020F0502020204030204" pitchFamily="34" charset="0"/>
              </a:rPr>
              <a:t> </a:t>
            </a:r>
            <a:r>
              <a:rPr lang="en-US" sz="1800" b="0" i="0" u="none" strike="noStrike" dirty="0">
                <a:solidFill>
                  <a:srgbClr val="FE5442"/>
                </a:solidFill>
                <a:effectLst/>
                <a:latin typeface="DM Sans" panose="020F0502020204030204" pitchFamily="34" charset="0"/>
                <a:hlinkClick r:id="rId3"/>
              </a:rPr>
              <a:t>two-thirds</a:t>
            </a:r>
            <a:r>
              <a:rPr lang="en-US" sz="1800" b="0" i="0" dirty="0">
                <a:solidFill>
                  <a:srgbClr val="000000"/>
                </a:solidFill>
                <a:effectLst/>
                <a:latin typeface="DM Sans" panose="020F0502020204030204" pitchFamily="34" charset="0"/>
              </a:rPr>
              <a:t> of menstruators in the United States can not afford period products. In 2021, Forbes reported that one in ten college students couldn’t afford pads or tampons. And while government aid offers forms of financial relief to those who need it, neither food stamps or WIC, unfortunately, cover the cost of period products.</a:t>
            </a:r>
          </a:p>
          <a:p>
            <a:endParaRPr lang="en-US" sz="1800" b="0" i="0" dirty="0">
              <a:solidFill>
                <a:srgbClr val="000000"/>
              </a:solidFill>
              <a:effectLst/>
              <a:latin typeface="DM Sans" panose="020F0502020204030204" pitchFamily="34" charset="0"/>
            </a:endParaRPr>
          </a:p>
          <a:p>
            <a:r>
              <a:rPr lang="en-US" sz="1800" b="0" i="0" dirty="0">
                <a:solidFill>
                  <a:srgbClr val="000000"/>
                </a:solidFill>
                <a:effectLst/>
                <a:latin typeface="DM Sans" panose="020F0502020204030204" pitchFamily="34" charset="0"/>
              </a:rPr>
              <a:t>The campaign will help</a:t>
            </a:r>
            <a:endParaRPr lang="en-US" sz="1800" dirty="0"/>
          </a:p>
          <a:p>
            <a:pPr marL="171450" indent="-171450">
              <a:buFont typeface="Arial" panose="020B0604020202020204" pitchFamily="34" charset="0"/>
              <a:buChar char="•"/>
            </a:pPr>
            <a:r>
              <a:rPr lang="en-US" sz="1800" dirty="0"/>
              <a:t>Raise awareness for period poverty and how it negatively impacts population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Reduce stigma associated with menstruation</a:t>
            </a:r>
          </a:p>
          <a:p>
            <a:pPr marL="171450" indent="-171450">
              <a:buFont typeface="Arial" panose="020B0604020202020204" pitchFamily="34" charset="0"/>
              <a:buChar char="•"/>
            </a:pPr>
            <a:r>
              <a:rPr lang="en-US" sz="1800" dirty="0"/>
              <a:t>Share trustworthy and easy-to-read information to make informed decisions about one’s personal health</a:t>
            </a:r>
          </a:p>
        </p:txBody>
      </p:sp>
      <p:sp>
        <p:nvSpPr>
          <p:cNvPr id="4" name="Slide Number Placeholder 3"/>
          <p:cNvSpPr>
            <a:spLocks noGrp="1"/>
          </p:cNvSpPr>
          <p:nvPr>
            <p:ph type="sldNum" sz="quarter" idx="5"/>
          </p:nvPr>
        </p:nvSpPr>
        <p:spPr/>
        <p:txBody>
          <a:bodyPr/>
          <a:lstStyle/>
          <a:p>
            <a:fld id="{508E21B0-86F0-4A46-A1AD-BFDAAC036001}" type="slidenum">
              <a:rPr lang="en-US" smtClean="0"/>
              <a:t>22</a:t>
            </a:fld>
            <a:endParaRPr lang="en-US" dirty="0"/>
          </a:p>
        </p:txBody>
      </p:sp>
    </p:spTree>
    <p:extLst>
      <p:ext uri="{BB962C8B-B14F-4D97-AF65-F5344CB8AC3E}">
        <p14:creationId xmlns:p14="http://schemas.microsoft.com/office/powerpoint/2010/main" val="3270377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And that’s it for the update! </a:t>
            </a:r>
          </a:p>
          <a:p>
            <a:pPr defTabSz="931774">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Erica Lake is your liaison to hospital and academic health sciences librarians, so please reach out to her with your questions and comments. </a:t>
            </a:r>
          </a:p>
          <a:p>
            <a:pPr defTabSz="931774">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Thank you.</a:t>
            </a:r>
          </a:p>
          <a:p>
            <a:pPr>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08E21B0-86F0-4A46-A1AD-BFDAAC036001}" type="slidenum">
              <a:rPr lang="en-US" smtClean="0"/>
              <a:t>23</a:t>
            </a:fld>
            <a:endParaRPr lang="en-US" dirty="0"/>
          </a:p>
        </p:txBody>
      </p:sp>
    </p:spTree>
    <p:extLst>
      <p:ext uri="{BB962C8B-B14F-4D97-AF65-F5344CB8AC3E}">
        <p14:creationId xmlns:p14="http://schemas.microsoft.com/office/powerpoint/2010/main" val="235849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I’m sharing this update on behalf of your Region 6 team. </a:t>
            </a:r>
          </a:p>
          <a:p>
            <a:pPr marL="0" marR="0">
              <a:lnSpc>
                <a:spcPct val="107000"/>
              </a:lnSpc>
              <a:spcBef>
                <a:spcPts val="0"/>
              </a:spcBef>
              <a:spcAft>
                <a:spcPts val="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update will cover recently launched training and engagement opportunities, as well as those we have planned through April 30, 2024. </a:t>
            </a: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8E21B0-86F0-4A46-A1AD-BFDAAC036001}" type="slidenum">
              <a:rPr lang="en-US" smtClean="0"/>
              <a:t>6</a:t>
            </a:fld>
            <a:endParaRPr lang="en-US" dirty="0"/>
          </a:p>
        </p:txBody>
      </p:sp>
    </p:spTree>
    <p:extLst>
      <p:ext uri="{BB962C8B-B14F-4D97-AF65-F5344CB8AC3E}">
        <p14:creationId xmlns:p14="http://schemas.microsoft.com/office/powerpoint/2010/main" val="198449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NNLM offers a wide-variety of live classes, asynchronous courses, webinars, and educational events, many of which offer free CE.</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are currently developing several new classes which will launch between January and March of 2024.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will focus on the NIH Public Access Policy. Because much of the instruction and training that’s currently available is geared for researchers, this course will offer practical guidance expressly for </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LIBRARIANS</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who support researchers in submitting publications to comply with the NIH public access policy.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We’re also developing a class on resources for mental health at work, which will offer an understanding of the recommendations, steps, and resources available to promote mental health and well-being in the workplace.</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we have a new class on complementary and integrative health in the works. Participants will learn how to critically evaluate Complementary and Integrative information and resources so that they can assist patrons in locating quality resources.</a:t>
            </a:r>
          </a:p>
          <a:p>
            <a:endParaRPr lang="en-US" dirty="0">
              <a:cs typeface="Calibri"/>
            </a:endParaRPr>
          </a:p>
        </p:txBody>
      </p:sp>
      <p:sp>
        <p:nvSpPr>
          <p:cNvPr id="4" name="Slide Number Placeholder 3"/>
          <p:cNvSpPr>
            <a:spLocks noGrp="1"/>
          </p:cNvSpPr>
          <p:nvPr>
            <p:ph type="sldNum" sz="quarter" idx="5"/>
          </p:nvPr>
        </p:nvSpPr>
        <p:spPr/>
        <p:txBody>
          <a:bodyPr/>
          <a:lstStyle/>
          <a:p>
            <a:fld id="{508E21B0-86F0-4A46-A1AD-BFDAAC036001}" type="slidenum">
              <a:rPr lang="en-US" smtClean="0"/>
              <a:t>7</a:t>
            </a:fld>
            <a:endParaRPr lang="en-US" dirty="0"/>
          </a:p>
        </p:txBody>
      </p:sp>
    </p:spTree>
    <p:extLst>
      <p:ext uri="{BB962C8B-B14F-4D97-AF65-F5344CB8AC3E}">
        <p14:creationId xmlns:p14="http://schemas.microsoft.com/office/powerpoint/2010/main" val="1409078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June, we launched a new Moodle course called,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Telehealth 101: What Libraries Need to Know</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course addresses one of our NNLM national initiatives on bridging the digital divide by exploring how telehealth can increase access to quality healthcare. The course addresses privacy and ethical concerns, the technology and infrastructure needed to launch a successful telehealth program and describes different roles libraries can have supporting telehealth.</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this launched in June, it filled up so quickly that another session was added for July, and that session ALSO filled up quicky! Stay tuned for when this will be scheduled again in Year 3.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a:t>
            </a:r>
            <a:r>
              <a:rPr lang="en-US" sz="1800" dirty="0">
                <a:solidFill>
                  <a:srgbClr val="444444"/>
                </a:solidFill>
                <a:effectLst/>
                <a:latin typeface="Helvetica" panose="020B0604020202020204" pitchFamily="34" charset="0"/>
                <a:ea typeface="Calibri" panose="020F0502020204030204" pitchFamily="34" charset="0"/>
              </a:rPr>
              <a:t>NNLM’s new </a:t>
            </a:r>
            <a:r>
              <a:rPr lang="en-US" sz="1800" b="1" i="0" dirty="0">
                <a:solidFill>
                  <a:srgbClr val="444444"/>
                </a:solidFill>
                <a:effectLst/>
                <a:latin typeface="Helvetica" panose="020B0604020202020204" pitchFamily="34" charset="0"/>
                <a:ea typeface="Calibri" panose="020F0502020204030204" pitchFamily="34" charset="0"/>
              </a:rPr>
              <a:t>Bridging the Digital Divide: Telehealth and Libraries </a:t>
            </a:r>
            <a:r>
              <a:rPr lang="en-US" sz="1800" dirty="0">
                <a:solidFill>
                  <a:srgbClr val="444444"/>
                </a:solidFill>
                <a:effectLst/>
                <a:latin typeface="Helvetica" panose="020B0604020202020204" pitchFamily="34" charset="0"/>
                <a:ea typeface="Calibri" panose="020F0502020204030204" pitchFamily="34" charset="0"/>
              </a:rPr>
              <a:t>webinar series launched earlier this month.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one will take place on December 5, and will examine telehealth’s double-edge sword – it’s p</a:t>
            </a:r>
            <a:r>
              <a:rPr lang="en-US" sz="2800" b="0" i="0" dirty="0">
                <a:solidFill>
                  <a:srgbClr val="333333"/>
                </a:solidFill>
                <a:effectLst/>
                <a:latin typeface="system-ui"/>
              </a:rPr>
              <a:t>otential to reduce health inequities by increasing access to healthcare while also exacerbating structural inequities.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8E21B0-86F0-4A46-A1AD-BFDAAC036001}" type="slidenum">
              <a:rPr lang="en-US" smtClean="0"/>
              <a:t>8</a:t>
            </a:fld>
            <a:endParaRPr lang="en-US" dirty="0"/>
          </a:p>
        </p:txBody>
      </p:sp>
    </p:spTree>
    <p:extLst>
      <p:ext uri="{BB962C8B-B14F-4D97-AF65-F5344CB8AC3E}">
        <p14:creationId xmlns:p14="http://schemas.microsoft.com/office/powerpoint/2010/main" val="4097759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Who has had a chance to check out the modernized ClinicalTrials.gov website?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went live on June 21. To allow everyone time to adapt, the classic ClinicalTrials.gov website will remain available until it’s retired sometime in 2024.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will demo the new site in the next session of our </a:t>
            </a:r>
            <a:r>
              <a:rPr lang="en-US" sz="2800" b="0" i="0" u="sng" dirty="0">
                <a:solidFill>
                  <a:srgbClr val="2E4E74"/>
                </a:solidFill>
                <a:effectLst/>
                <a:latin typeface="system-ui"/>
              </a:rPr>
              <a:t>ClinicalTrials.gov for Librarians</a:t>
            </a:r>
            <a:r>
              <a:rPr lang="en-US" sz="2800" b="0" i="0" u="none" dirty="0">
                <a:solidFill>
                  <a:srgbClr val="2E4E74"/>
                </a:solidFill>
                <a:effectLst/>
                <a:latin typeface="system-ui"/>
              </a:rPr>
              <a:t> class on January 31, 2024 - registration is now open. </a:t>
            </a:r>
            <a:endParaRPr lang="en-US" sz="18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8E21B0-86F0-4A46-A1AD-BFDAAC036001}" type="slidenum">
              <a:rPr lang="en-US" smtClean="0"/>
              <a:t>9</a:t>
            </a:fld>
            <a:endParaRPr lang="en-US" dirty="0"/>
          </a:p>
        </p:txBody>
      </p:sp>
    </p:spTree>
    <p:extLst>
      <p:ext uri="{BB962C8B-B14F-4D97-AF65-F5344CB8AC3E}">
        <p14:creationId xmlns:p14="http://schemas.microsoft.com/office/powerpoint/2010/main" val="2043015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need to bone up on your PubMed skills, we will be offering live sessions of our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How PubMed Works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series in November.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series consists of four 60-minute classes, each focusing on a different PubMed topic: Intro, Selection, MeSH, and Automatic Term Mapping.</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Each class is free-standing and independent, so you can take just one or take all of them.</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508E21B0-86F0-4A46-A1AD-BFDAAC036001}" type="slidenum">
              <a:rPr lang="en-US" smtClean="0"/>
              <a:t>10</a:t>
            </a:fld>
            <a:endParaRPr lang="en-US" dirty="0"/>
          </a:p>
        </p:txBody>
      </p:sp>
    </p:spTree>
    <p:extLst>
      <p:ext uri="{BB962C8B-B14F-4D97-AF65-F5344CB8AC3E}">
        <p14:creationId xmlns:p14="http://schemas.microsoft.com/office/powerpoint/2010/main" val="303458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Region 6 and Region 4 will join forces with NNLM’s National Center for Data Services to host a Data Carpentry workshop, February 19-20, 2024.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two-day workshop is intended for those with little to no prior computational experience, and will focus on fundamental data skills, and participants will get to try their hand at data organization, cleaning, analysis, and visualization.</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08E21B0-86F0-4A46-A1AD-BFDAAC036001}" type="slidenum">
              <a:rPr lang="en-US" smtClean="0"/>
              <a:t>11</a:t>
            </a:fld>
            <a:endParaRPr lang="en-US" dirty="0"/>
          </a:p>
        </p:txBody>
      </p:sp>
    </p:spTree>
    <p:extLst>
      <p:ext uri="{BB962C8B-B14F-4D97-AF65-F5344CB8AC3E}">
        <p14:creationId xmlns:p14="http://schemas.microsoft.com/office/powerpoint/2010/main" val="2286421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hope some of you were able to make the sessions we offered last month as part of NNLM’s virtual disaster preparedness forum.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had some fantastic speakers presenting on tools and resources, disaster planning communication, and institutional preparedness – all with a focus on greater inclusiveness and community resilience.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t>The presentations were recorded and are now available on NNLM’s YouTube channel, and they have also been added to our on-demand Moodle class, </a:t>
            </a:r>
            <a:r>
              <a:rPr lang="en-US" sz="1800" b="1" dirty="0"/>
              <a:t>Disaster Planning Recorded Webinars</a:t>
            </a:r>
            <a:r>
              <a:rPr lang="en-US" sz="1800" dirty="0"/>
              <a:t>.</a:t>
            </a:r>
          </a:p>
        </p:txBody>
      </p:sp>
      <p:sp>
        <p:nvSpPr>
          <p:cNvPr id="4" name="Slide Number Placeholder 3"/>
          <p:cNvSpPr>
            <a:spLocks noGrp="1"/>
          </p:cNvSpPr>
          <p:nvPr>
            <p:ph type="sldNum" sz="quarter" idx="5"/>
          </p:nvPr>
        </p:nvSpPr>
        <p:spPr/>
        <p:txBody>
          <a:bodyPr/>
          <a:lstStyle/>
          <a:p>
            <a:fld id="{508E21B0-86F0-4A46-A1AD-BFDAAC036001}" type="slidenum">
              <a:rPr lang="en-US" smtClean="0"/>
              <a:t>12</a:t>
            </a:fld>
            <a:endParaRPr lang="en-US" dirty="0"/>
          </a:p>
        </p:txBody>
      </p:sp>
    </p:spTree>
    <p:extLst>
      <p:ext uri="{BB962C8B-B14F-4D97-AF65-F5344CB8AC3E}">
        <p14:creationId xmlns:p14="http://schemas.microsoft.com/office/powerpoint/2010/main" val="201654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another new webinar series that will launch in January 2024 focused on environmental determinants of health, which is another NNLM national </a:t>
            </a:r>
            <a:r>
              <a:rPr lang="en-US" spc="-5" dirty="0">
                <a:solidFill>
                  <a:srgbClr val="000000"/>
                </a:solidFill>
                <a:latin typeface="Calibri" panose="020F0502020204030204" pitchFamily="34" charset="0"/>
                <a:ea typeface="Calibri" panose="020F0502020204030204" pitchFamily="34" charset="0"/>
              </a:rPr>
              <a:t>initiative.</a:t>
            </a:r>
            <a:endParaRPr lang="en-US" dirty="0"/>
          </a:p>
          <a:p>
            <a:endParaRPr lang="en-US" dirty="0"/>
          </a:p>
          <a:p>
            <a:r>
              <a:rPr lang="en-US" sz="1800" kern="100" dirty="0">
                <a:latin typeface="Calibri" panose="020F0502020204030204" pitchFamily="34" charset="0"/>
                <a:ea typeface="Calibri" panose="020F0502020204030204" pitchFamily="34" charset="0"/>
                <a:cs typeface="Times New Roman" panose="02020603050405020304" pitchFamily="18" charset="0"/>
              </a:rPr>
              <a:t>This series will explore a wide range of topics, including socioeconomic factors, natural and built environment influences, pollution, climate change, disaster information management, mental and emotional well-being, rural and urban health considerations, tribal health disparities, access to healthcare, health advocacy, and sustainability. </a:t>
            </a:r>
          </a:p>
          <a:p>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08E21B0-86F0-4A46-A1AD-BFDAAC036001}" type="slidenum">
              <a:rPr lang="en-US" smtClean="0"/>
              <a:t>13</a:t>
            </a:fld>
            <a:endParaRPr lang="en-US" dirty="0"/>
          </a:p>
        </p:txBody>
      </p:sp>
    </p:spTree>
    <p:extLst>
      <p:ext uri="{BB962C8B-B14F-4D97-AF65-F5344CB8AC3E}">
        <p14:creationId xmlns:p14="http://schemas.microsoft.com/office/powerpoint/2010/main" val="3351087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71DA-A33A-46E6-9AB6-F0ADE99EC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A4695E-AC84-4688-A74E-04DB0D17EB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387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681834-2491-4238-A6AD-5FB40FD1A020}" type="datetimeFigureOut">
              <a:rPr lang="en-US" smtClean="0"/>
              <a:t>10/19/2023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1A13AF78-21D3-4C37-8DA9-277E787CBD66}"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3632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81834-2491-4238-A6AD-5FB40FD1A020}"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3AF78-21D3-4C37-8DA9-277E787CBD66}"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1940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681834-2491-4238-A6AD-5FB40FD1A020}"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3AF78-21D3-4C37-8DA9-277E787CBD66}"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046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681834-2491-4238-A6AD-5FB40FD1A020}"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3AF78-21D3-4C37-8DA9-277E787CBD66}"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4145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681834-2491-4238-A6AD-5FB40FD1A020}" type="datetimeFigureOut">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13AF78-21D3-4C37-8DA9-277E787CBD66}"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1380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681834-2491-4238-A6AD-5FB40FD1A020}" type="datetimeFigureOut">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13AF78-21D3-4C37-8DA9-277E787CBD66}"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4274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681834-2491-4238-A6AD-5FB40FD1A020}" type="datetimeFigureOut">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13AF78-21D3-4C37-8DA9-277E787CBD66}" type="slidenum">
              <a:rPr lang="en-US" smtClean="0"/>
              <a:t>‹#›</a:t>
            </a:fld>
            <a:endParaRPr lang="en-US"/>
          </a:p>
        </p:txBody>
      </p:sp>
    </p:spTree>
    <p:extLst>
      <p:ext uri="{BB962C8B-B14F-4D97-AF65-F5344CB8AC3E}">
        <p14:creationId xmlns:p14="http://schemas.microsoft.com/office/powerpoint/2010/main" val="25408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681834-2491-4238-A6AD-5FB40FD1A020}"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3AF78-21D3-4C37-8DA9-277E787CBD66}"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49841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7681834-2491-4238-A6AD-5FB40FD1A020}" type="datetimeFigureOut">
              <a:rPr lang="en-US" smtClean="0"/>
              <a:t>10/19/2023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1A13AF78-21D3-4C37-8DA9-277E787CBD66}"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9401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81834-2491-4238-A6AD-5FB40FD1A020}"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3AF78-21D3-4C37-8DA9-277E787CBD66}"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456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0A26-FF24-4B62-AD41-DDA9D44EE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DFD89F-9A31-4DD6-9C95-A8E96700B9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238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81834-2491-4238-A6AD-5FB40FD1A020}"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3AF78-21D3-4C37-8DA9-277E787CBD66}"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8437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CFAE-1E76-A4A2-20C9-99EB6231B6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D26274-A188-CDE6-E347-E8FB2AA420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20CF2-B877-4818-D815-A72FB30CD20F}"/>
              </a:ext>
            </a:extLst>
          </p:cNvPr>
          <p:cNvSpPr>
            <a:spLocks noGrp="1"/>
          </p:cNvSpPr>
          <p:nvPr>
            <p:ph type="dt" sz="half" idx="10"/>
          </p:nvPr>
        </p:nvSpPr>
        <p:spPr/>
        <p:txBody>
          <a:bodyPr/>
          <a:lstStyle/>
          <a:p>
            <a:fld id="{D4E9641C-8117-46AF-9D4F-434396804083}" type="datetimeFigureOut">
              <a:rPr lang="en-US" smtClean="0"/>
              <a:t>10/19/2023</a:t>
            </a:fld>
            <a:endParaRPr lang="en-US"/>
          </a:p>
        </p:txBody>
      </p:sp>
      <p:sp>
        <p:nvSpPr>
          <p:cNvPr id="5" name="Footer Placeholder 4">
            <a:extLst>
              <a:ext uri="{FF2B5EF4-FFF2-40B4-BE49-F238E27FC236}">
                <a16:creationId xmlns:a16="http://schemas.microsoft.com/office/drawing/2014/main" id="{33B49855-F9FB-AEAA-813D-E9C5EB13B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7CF93-214A-FE38-196A-B2333B8B50C2}"/>
              </a:ext>
            </a:extLst>
          </p:cNvPr>
          <p:cNvSpPr>
            <a:spLocks noGrp="1"/>
          </p:cNvSpPr>
          <p:nvPr>
            <p:ph type="sldNum" sz="quarter" idx="12"/>
          </p:nvPr>
        </p:nvSpPr>
        <p:spPr/>
        <p:txBody>
          <a:bodyPr/>
          <a:lstStyle/>
          <a:p>
            <a:fld id="{E8F7821E-D6E8-454B-BB4B-0B26D68E72F1}" type="slidenum">
              <a:rPr lang="en-US" smtClean="0"/>
              <a:t>‹#›</a:t>
            </a:fld>
            <a:endParaRPr lang="en-US"/>
          </a:p>
        </p:txBody>
      </p:sp>
    </p:spTree>
    <p:extLst>
      <p:ext uri="{BB962C8B-B14F-4D97-AF65-F5344CB8AC3E}">
        <p14:creationId xmlns:p14="http://schemas.microsoft.com/office/powerpoint/2010/main" val="1072762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C8BF-FB3B-47E6-923C-BF77E9613F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E5FAE4-54C3-47E3-8D66-6DC40303BD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5003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36430-14A1-4BA2-83C0-8A53ACEB5E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5CB4D-BAC5-4B09-B394-C904EA9E41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4954CC-D6CE-4C10-8CB2-6826A52DAD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8C02E8-077D-4865-A502-DC130FC82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F93428-F0AA-4902-9195-6434C9A757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76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5DA63-6999-4B88-BEEB-3C1D1E472D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7712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48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FC309-F318-4862-BC38-3368C5F9B4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22C403-ED21-4045-8396-6B5FD854D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844497-95B6-4596-9589-0036623F68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2960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162D4-CA25-43A3-A8ED-219C79F87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9B57C-8104-4916-8FEA-8B79049D03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E662372-0DDA-4B3A-9F7E-DBE11D8C0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4715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345441"/>
            <a:ext cx="9520157" cy="782319"/>
          </a:xfrm>
        </p:spPr>
        <p:txBody>
          <a:bodyPr/>
          <a:lstStyle/>
          <a:p>
            <a:r>
              <a:rPr lang="en-US"/>
              <a:t>Click to edit Master title style</a:t>
            </a:r>
          </a:p>
        </p:txBody>
      </p:sp>
      <p:sp>
        <p:nvSpPr>
          <p:cNvPr id="3" name="Content Placeholder 2"/>
          <p:cNvSpPr>
            <a:spLocks noGrp="1"/>
          </p:cNvSpPr>
          <p:nvPr>
            <p:ph sz="half" idx="1"/>
          </p:nvPr>
        </p:nvSpPr>
        <p:spPr>
          <a:xfrm>
            <a:off x="1534695" y="1270000"/>
            <a:ext cx="4608576" cy="4179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4793" y="1279841"/>
            <a:ext cx="4604130" cy="4179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5C544E-886D-44C4-82BE-CF5E58AE3391}" type="slidenum">
              <a:rPr lang="en-US" smtClean="0"/>
              <a:t>‹#›</a:t>
            </a:fld>
            <a:endParaRPr lang="en-US" dirty="0"/>
          </a:p>
        </p:txBody>
      </p:sp>
    </p:spTree>
    <p:extLst>
      <p:ext uri="{BB962C8B-B14F-4D97-AF65-F5344CB8AC3E}">
        <p14:creationId xmlns:p14="http://schemas.microsoft.com/office/powerpoint/2010/main" val="712454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768B23-D241-AE31-70A6-483D64E8563D}"/>
              </a:ext>
            </a:extLst>
          </p:cNvPr>
          <p:cNvSpPr/>
          <p:nvPr userDrawn="1"/>
        </p:nvSpPr>
        <p:spPr>
          <a:xfrm>
            <a:off x="0" y="5947869"/>
            <a:ext cx="12192000" cy="910132"/>
          </a:xfrm>
          <a:prstGeom prst="rect">
            <a:avLst/>
          </a:prstGeom>
          <a:solidFill>
            <a:srgbClr val="2055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7930F85F-C49E-4405-BDD4-C3E071F09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F3901C-63AA-4FC2-B01F-2ED6FB32D4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with medium confidence">
            <a:extLst>
              <a:ext uri="{FF2B5EF4-FFF2-40B4-BE49-F238E27FC236}">
                <a16:creationId xmlns:a16="http://schemas.microsoft.com/office/drawing/2014/main" id="{761AC697-528D-4749-8951-E61C3A18488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2833" y="6082805"/>
            <a:ext cx="3348214" cy="871416"/>
          </a:xfrm>
          <a:prstGeom prst="rect">
            <a:avLst/>
          </a:prstGeom>
        </p:spPr>
      </p:pic>
    </p:spTree>
    <p:extLst>
      <p:ext uri="{BB962C8B-B14F-4D97-AF65-F5344CB8AC3E}">
        <p14:creationId xmlns:p14="http://schemas.microsoft.com/office/powerpoint/2010/main" val="2476314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7681834-2491-4238-A6AD-5FB40FD1A020}" type="datetimeFigureOut">
              <a:rPr lang="en-US" smtClean="0"/>
              <a:t>10/19/2023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A13AF78-21D3-4C37-8DA9-277E787CBD66}"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1947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D22A5A-0DDF-FC2A-1BA5-0EAE6DBE5F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C3381E-CF0D-4712-A2C0-4200E8C265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5A863-4132-35AA-4332-1133CC8E5F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9641C-8117-46AF-9D4F-434396804083}" type="datetimeFigureOut">
              <a:rPr lang="en-US" smtClean="0"/>
              <a:t>10/19/2023</a:t>
            </a:fld>
            <a:endParaRPr lang="en-US"/>
          </a:p>
        </p:txBody>
      </p:sp>
      <p:sp>
        <p:nvSpPr>
          <p:cNvPr id="5" name="Footer Placeholder 4">
            <a:extLst>
              <a:ext uri="{FF2B5EF4-FFF2-40B4-BE49-F238E27FC236}">
                <a16:creationId xmlns:a16="http://schemas.microsoft.com/office/drawing/2014/main" id="{BF26A421-2408-E384-D602-0A00850D6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054A3C-054D-7F9B-9F45-3308C067D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7821E-D6E8-454B-BB4B-0B26D68E72F1}" type="slidenum">
              <a:rPr lang="en-US" smtClean="0"/>
              <a:t>‹#›</a:t>
            </a:fld>
            <a:endParaRPr lang="en-US"/>
          </a:p>
        </p:txBody>
      </p:sp>
    </p:spTree>
    <p:extLst>
      <p:ext uri="{BB962C8B-B14F-4D97-AF65-F5344CB8AC3E}">
        <p14:creationId xmlns:p14="http://schemas.microsoft.com/office/powerpoint/2010/main" val="3666687868"/>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pngall.com/boom-png/download/4807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mailto:erica-lake@uiowa.ed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F7BDA7-D120-AA51-1A49-373893DB94A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6D466BA-96EF-2402-7A36-F374AC7F2E92}"/>
              </a:ext>
            </a:extLst>
          </p:cNvPr>
          <p:cNvSpPr>
            <a:spLocks noGrp="1"/>
          </p:cNvSpPr>
          <p:nvPr>
            <p:ph type="subTitle" idx="1"/>
          </p:nvPr>
        </p:nvSpPr>
        <p:spPr>
          <a:xfrm>
            <a:off x="2417780" y="3531204"/>
            <a:ext cx="8637072" cy="977621"/>
          </a:xfrm>
        </p:spPr>
        <p:txBody>
          <a:bodyPr/>
          <a:lstStyle/>
          <a:p>
            <a:r>
              <a:rPr lang="en-US" dirty="0"/>
              <a:t>2023 Fall Business Meeting</a:t>
            </a:r>
            <a:br>
              <a:rPr lang="en-US" dirty="0"/>
            </a:br>
            <a:r>
              <a:rPr lang="en-US" dirty="0"/>
              <a:t>October 20, 2023</a:t>
            </a:r>
          </a:p>
        </p:txBody>
      </p:sp>
      <p:pic>
        <p:nvPicPr>
          <p:cNvPr id="4" name="Picture 3" descr="A close-up of a logo&#10;&#10;Description automatically generated">
            <a:extLst>
              <a:ext uri="{FF2B5EF4-FFF2-40B4-BE49-F238E27FC236}">
                <a16:creationId xmlns:a16="http://schemas.microsoft.com/office/drawing/2014/main" id="{58D8ABD7-34B8-AAF0-247B-42E141E7E7D4}"/>
              </a:ext>
            </a:extLst>
          </p:cNvPr>
          <p:cNvPicPr>
            <a:picLocks noChangeAspect="1"/>
          </p:cNvPicPr>
          <p:nvPr/>
        </p:nvPicPr>
        <p:blipFill>
          <a:blip r:embed="rId2"/>
          <a:stretch>
            <a:fillRect/>
          </a:stretch>
        </p:blipFill>
        <p:spPr>
          <a:xfrm>
            <a:off x="1920550" y="802298"/>
            <a:ext cx="9134301" cy="2805606"/>
          </a:xfrm>
          <a:prstGeom prst="rect">
            <a:avLst/>
          </a:prstGeom>
        </p:spPr>
      </p:pic>
    </p:spTree>
    <p:extLst>
      <p:ext uri="{BB962C8B-B14F-4D97-AF65-F5344CB8AC3E}">
        <p14:creationId xmlns:p14="http://schemas.microsoft.com/office/powerpoint/2010/main" val="2699954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12D46-A554-121A-6DCD-F0F232737363}"/>
              </a:ext>
            </a:extLst>
          </p:cNvPr>
          <p:cNvSpPr>
            <a:spLocks noGrp="1"/>
          </p:cNvSpPr>
          <p:nvPr>
            <p:ph type="title"/>
          </p:nvPr>
        </p:nvSpPr>
        <p:spPr>
          <a:xfrm>
            <a:off x="664540" y="758396"/>
            <a:ext cx="9520157" cy="782319"/>
          </a:xfrm>
        </p:spPr>
        <p:txBody>
          <a:bodyPr anchor="ctr">
            <a:normAutofit/>
          </a:bodyPr>
          <a:lstStyle/>
          <a:p>
            <a:r>
              <a:rPr lang="en-US" dirty="0"/>
              <a:t>Bone up on PubMed!</a:t>
            </a:r>
          </a:p>
        </p:txBody>
      </p:sp>
      <p:sp>
        <p:nvSpPr>
          <p:cNvPr id="3" name="Content Placeholder 2">
            <a:extLst>
              <a:ext uri="{FF2B5EF4-FFF2-40B4-BE49-F238E27FC236}">
                <a16:creationId xmlns:a16="http://schemas.microsoft.com/office/drawing/2014/main" id="{CBE463E9-56A4-958F-1796-1C047282760A}"/>
              </a:ext>
            </a:extLst>
          </p:cNvPr>
          <p:cNvSpPr>
            <a:spLocks noGrp="1"/>
          </p:cNvSpPr>
          <p:nvPr>
            <p:ph sz="half" idx="1"/>
          </p:nvPr>
        </p:nvSpPr>
        <p:spPr>
          <a:xfrm>
            <a:off x="824125" y="1888613"/>
            <a:ext cx="6372542" cy="3196734"/>
          </a:xfrm>
        </p:spPr>
        <p:txBody>
          <a:bodyPr>
            <a:normAutofit/>
          </a:bodyPr>
          <a:lstStyle/>
          <a:p>
            <a:pPr marL="0" indent="0">
              <a:lnSpc>
                <a:spcPct val="100000"/>
              </a:lnSpc>
              <a:buNone/>
            </a:pPr>
            <a:r>
              <a:rPr lang="en-US" dirty="0"/>
              <a:t>How PubMed Works series in November:</a:t>
            </a:r>
          </a:p>
          <a:p>
            <a:pPr marL="0" indent="0">
              <a:lnSpc>
                <a:spcPct val="100000"/>
              </a:lnSpc>
              <a:buNone/>
            </a:pPr>
            <a:r>
              <a:rPr lang="en-US" sz="1000" dirty="0"/>
              <a:t> </a:t>
            </a:r>
          </a:p>
          <a:p>
            <a:pPr lvl="1">
              <a:lnSpc>
                <a:spcPct val="100000"/>
              </a:lnSpc>
            </a:pPr>
            <a:r>
              <a:rPr lang="en-US" sz="2800" dirty="0"/>
              <a:t>Introduction		Nov. 7</a:t>
            </a:r>
          </a:p>
          <a:p>
            <a:pPr lvl="1">
              <a:lnSpc>
                <a:spcPct val="100000"/>
              </a:lnSpc>
            </a:pPr>
            <a:r>
              <a:rPr lang="en-US" sz="2800" dirty="0"/>
              <a:t>Selection		Nov. 9</a:t>
            </a:r>
          </a:p>
          <a:p>
            <a:pPr lvl="1">
              <a:lnSpc>
                <a:spcPct val="100000"/>
              </a:lnSpc>
            </a:pPr>
            <a:r>
              <a:rPr lang="en-US" sz="2800" dirty="0"/>
              <a:t>MeSH			Nov. 14</a:t>
            </a:r>
          </a:p>
          <a:p>
            <a:pPr lvl="1">
              <a:lnSpc>
                <a:spcPct val="100000"/>
              </a:lnSpc>
            </a:pPr>
            <a:r>
              <a:rPr lang="en-US" sz="2800" dirty="0"/>
              <a:t>ATM			Nov. 16</a:t>
            </a:r>
          </a:p>
          <a:p>
            <a:pPr marL="0" indent="0">
              <a:buNone/>
            </a:pPr>
            <a:endParaRPr lang="en-US" dirty="0"/>
          </a:p>
        </p:txBody>
      </p:sp>
      <p:pic>
        <p:nvPicPr>
          <p:cNvPr id="5" name="Picture 4" descr="A blue background with white text&#10;&#10;Description automatically generated">
            <a:extLst>
              <a:ext uri="{FF2B5EF4-FFF2-40B4-BE49-F238E27FC236}">
                <a16:creationId xmlns:a16="http://schemas.microsoft.com/office/drawing/2014/main" id="{9E0B5932-B8FA-4913-7D95-F0EB8287821B}"/>
              </a:ext>
            </a:extLst>
          </p:cNvPr>
          <p:cNvPicPr>
            <a:picLocks noChangeAspect="1"/>
          </p:cNvPicPr>
          <p:nvPr/>
        </p:nvPicPr>
        <p:blipFill rotWithShape="1">
          <a:blip r:embed="rId3">
            <a:extLst>
              <a:ext uri="{28A0092B-C50C-407E-A947-70E740481C1C}">
                <a14:useLocalDpi xmlns:a14="http://schemas.microsoft.com/office/drawing/2010/main" val="0"/>
              </a:ext>
            </a:extLst>
          </a:blip>
          <a:srcRect t="5042" r="1" b="4192"/>
          <a:stretch/>
        </p:blipFill>
        <p:spPr>
          <a:xfrm>
            <a:off x="7399964" y="1540715"/>
            <a:ext cx="3727439" cy="3383280"/>
          </a:xfrm>
          <a:prstGeom prst="rect">
            <a:avLst/>
          </a:prstGeom>
          <a:noFill/>
          <a:ln w="57150">
            <a:solidFill>
              <a:schemeClr val="accent2"/>
            </a:solidFill>
          </a:ln>
        </p:spPr>
      </p:pic>
    </p:spTree>
    <p:extLst>
      <p:ext uri="{BB962C8B-B14F-4D97-AF65-F5344CB8AC3E}">
        <p14:creationId xmlns:p14="http://schemas.microsoft.com/office/powerpoint/2010/main" val="3504300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12D46-A554-121A-6DCD-F0F232737363}"/>
              </a:ext>
            </a:extLst>
          </p:cNvPr>
          <p:cNvSpPr>
            <a:spLocks noGrp="1"/>
          </p:cNvSpPr>
          <p:nvPr>
            <p:ph type="title"/>
          </p:nvPr>
        </p:nvSpPr>
        <p:spPr>
          <a:xfrm>
            <a:off x="677779" y="693727"/>
            <a:ext cx="10515600" cy="936709"/>
          </a:xfrm>
        </p:spPr>
        <p:txBody>
          <a:bodyPr/>
          <a:lstStyle/>
          <a:p>
            <a:r>
              <a:rPr lang="en-US" dirty="0"/>
              <a:t>NNLM Data Carpentry Workshop</a:t>
            </a:r>
          </a:p>
        </p:txBody>
      </p:sp>
      <p:sp>
        <p:nvSpPr>
          <p:cNvPr id="6" name="TextBox 5">
            <a:extLst>
              <a:ext uri="{FF2B5EF4-FFF2-40B4-BE49-F238E27FC236}">
                <a16:creationId xmlns:a16="http://schemas.microsoft.com/office/drawing/2014/main" id="{B6ABFD23-B3B4-FDCD-FDCC-462C263B88B5}"/>
              </a:ext>
            </a:extLst>
          </p:cNvPr>
          <p:cNvSpPr txBox="1"/>
          <p:nvPr/>
        </p:nvSpPr>
        <p:spPr>
          <a:xfrm>
            <a:off x="7543800" y="2233770"/>
            <a:ext cx="3910263"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February 19-20, 2024</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2800" dirty="0"/>
              <a:t>Fundamental data skills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2800" dirty="0"/>
              <a:t>For those with little to no computational experience </a:t>
            </a:r>
          </a:p>
        </p:txBody>
      </p:sp>
      <p:pic>
        <p:nvPicPr>
          <p:cNvPr id="8" name="Picture 7" descr="A logo for a company&#10;&#10;Description automatically generated">
            <a:extLst>
              <a:ext uri="{FF2B5EF4-FFF2-40B4-BE49-F238E27FC236}">
                <a16:creationId xmlns:a16="http://schemas.microsoft.com/office/drawing/2014/main" id="{C471FF0D-6FB0-C1B2-8883-44C6ADB32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71" y="2514600"/>
            <a:ext cx="6081135" cy="1828800"/>
          </a:xfrm>
          <a:prstGeom prst="rect">
            <a:avLst/>
          </a:prstGeom>
          <a:ln>
            <a:solidFill>
              <a:schemeClr val="tx1"/>
            </a:solidFill>
          </a:ln>
          <a:effectLst>
            <a:outerShdw blurRad="50800" dist="38100" dir="2700000" sx="103000" sy="103000" algn="tl" rotWithShape="0">
              <a:schemeClr val="accent2">
                <a:alpha val="40000"/>
              </a:schemeClr>
            </a:outerShdw>
          </a:effectLst>
        </p:spPr>
      </p:pic>
    </p:spTree>
    <p:extLst>
      <p:ext uri="{BB962C8B-B14F-4D97-AF65-F5344CB8AC3E}">
        <p14:creationId xmlns:p14="http://schemas.microsoft.com/office/powerpoint/2010/main" val="3343844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CEC9-5E07-CA89-8164-ECCD6E5BF4F5}"/>
              </a:ext>
            </a:extLst>
          </p:cNvPr>
          <p:cNvSpPr>
            <a:spLocks noGrp="1"/>
          </p:cNvSpPr>
          <p:nvPr>
            <p:ph type="title"/>
          </p:nvPr>
        </p:nvSpPr>
        <p:spPr>
          <a:xfrm>
            <a:off x="636339" y="659303"/>
            <a:ext cx="10824713" cy="941603"/>
          </a:xfrm>
        </p:spPr>
        <p:txBody>
          <a:bodyPr anchor="ctr">
            <a:normAutofit/>
          </a:bodyPr>
          <a:lstStyle/>
          <a:p>
            <a:r>
              <a:rPr lang="en-US" dirty="0">
                <a:solidFill>
                  <a:srgbClr val="000000"/>
                </a:solidFill>
                <a:latin typeface="Calibri"/>
                <a:ea typeface="+mj-lt"/>
                <a:cs typeface="Calibri"/>
              </a:rPr>
              <a:t>NNLM Forum on Disaster Preparedness </a:t>
            </a:r>
            <a:endParaRPr lang="en-US" dirty="0">
              <a:latin typeface="Calibri"/>
              <a:cs typeface="Calibri"/>
            </a:endParaRPr>
          </a:p>
        </p:txBody>
      </p:sp>
      <p:pic>
        <p:nvPicPr>
          <p:cNvPr id="7" name="Picture 6" descr="A poster with text and images&#10;&#10;Description automatically generated">
            <a:extLst>
              <a:ext uri="{FF2B5EF4-FFF2-40B4-BE49-F238E27FC236}">
                <a16:creationId xmlns:a16="http://schemas.microsoft.com/office/drawing/2014/main" id="{76BB9854-6FAF-30FA-09B5-BCAFCE58B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661" y="1640095"/>
            <a:ext cx="5751186" cy="4023360"/>
          </a:xfrm>
          <a:prstGeom prst="rect">
            <a:avLst/>
          </a:prstGeom>
        </p:spPr>
      </p:pic>
    </p:spTree>
    <p:extLst>
      <p:ext uri="{BB962C8B-B14F-4D97-AF65-F5344CB8AC3E}">
        <p14:creationId xmlns:p14="http://schemas.microsoft.com/office/powerpoint/2010/main" val="59744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CEC9-5E07-CA89-8164-ECCD6E5BF4F5}"/>
              </a:ext>
            </a:extLst>
          </p:cNvPr>
          <p:cNvSpPr>
            <a:spLocks noGrp="1"/>
          </p:cNvSpPr>
          <p:nvPr>
            <p:ph type="title"/>
          </p:nvPr>
        </p:nvSpPr>
        <p:spPr>
          <a:xfrm>
            <a:off x="645695" y="713121"/>
            <a:ext cx="9829800" cy="872541"/>
          </a:xfrm>
        </p:spPr>
        <p:txBody>
          <a:bodyPr anchor="ctr">
            <a:normAutofit fontScale="90000"/>
          </a:bodyPr>
          <a:lstStyle/>
          <a:p>
            <a:r>
              <a:rPr lang="en-US" dirty="0"/>
              <a:t>NNLM Environmental Determinants of Health  Webinar Series </a:t>
            </a:r>
          </a:p>
        </p:txBody>
      </p:sp>
      <p:pic>
        <p:nvPicPr>
          <p:cNvPr id="7" name="Content Placeholder 6" descr="Group of seedlings growing out of dirt">
            <a:extLst>
              <a:ext uri="{FF2B5EF4-FFF2-40B4-BE49-F238E27FC236}">
                <a16:creationId xmlns:a16="http://schemas.microsoft.com/office/drawing/2014/main" id="{9C3F1AEF-BA91-3F3A-C410-355A12CBE1F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2088" b="5920"/>
          <a:stretch/>
        </p:blipFill>
        <p:spPr>
          <a:xfrm>
            <a:off x="3325443" y="2056999"/>
            <a:ext cx="5541114" cy="2103120"/>
          </a:xfrm>
          <a:noFill/>
        </p:spPr>
      </p:pic>
      <p:sp>
        <p:nvSpPr>
          <p:cNvPr id="8" name="TextBox 7">
            <a:extLst>
              <a:ext uri="{FF2B5EF4-FFF2-40B4-BE49-F238E27FC236}">
                <a16:creationId xmlns:a16="http://schemas.microsoft.com/office/drawing/2014/main" id="{F30A1E7C-AADD-AFBF-40C8-B409447BE367}"/>
              </a:ext>
            </a:extLst>
          </p:cNvPr>
          <p:cNvSpPr txBox="1"/>
          <p:nvPr/>
        </p:nvSpPr>
        <p:spPr>
          <a:xfrm>
            <a:off x="3325444" y="4015740"/>
            <a:ext cx="5541113" cy="1550617"/>
          </a:xfrm>
          <a:prstGeom prst="rect">
            <a:avLst/>
          </a:prstGeom>
          <a:solidFill>
            <a:schemeClr val="accent2"/>
          </a:solidFill>
        </p:spPr>
        <p:txBody>
          <a:bodyPr wrap="square" rtlCol="0">
            <a:spAutoFit/>
          </a:bodyPr>
          <a:lstStyle/>
          <a:p>
            <a:pPr marL="742950" lvl="1" indent="-285750">
              <a:lnSpc>
                <a:spcPct val="150000"/>
              </a:lnSpc>
              <a:buFont typeface="Arial" panose="020B0604020202020204" pitchFamily="34" charset="0"/>
              <a:buChar char="•"/>
            </a:pPr>
            <a:r>
              <a:rPr lang="en-US" sz="2800" dirty="0"/>
              <a:t>Launching January 2024</a:t>
            </a:r>
          </a:p>
          <a:p>
            <a:pPr marL="742950" lvl="1" indent="-285750">
              <a:lnSpc>
                <a:spcPct val="150000"/>
              </a:lnSpc>
              <a:buFont typeface="Arial" panose="020B0604020202020204" pitchFamily="34" charset="0"/>
              <a:buChar char="•"/>
            </a:pPr>
            <a:r>
              <a:rPr lang="en-US" sz="2800" dirty="0"/>
              <a:t>New national webinar series</a:t>
            </a:r>
          </a:p>
          <a:p>
            <a:pPr marL="285750" indent="-285750">
              <a:lnSpc>
                <a:spcPct val="150000"/>
              </a:lnSpc>
              <a:buFont typeface="Arial" panose="020B0604020202020204" pitchFamily="34" charset="0"/>
              <a:buChar char="•"/>
            </a:pPr>
            <a:endParaRPr lang="en-US" sz="800" dirty="0"/>
          </a:p>
        </p:txBody>
      </p:sp>
    </p:spTree>
    <p:extLst>
      <p:ext uri="{BB962C8B-B14F-4D97-AF65-F5344CB8AC3E}">
        <p14:creationId xmlns:p14="http://schemas.microsoft.com/office/powerpoint/2010/main" val="3922883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04D6-D635-492F-8B4D-926BF0BD8DC0}"/>
              </a:ext>
            </a:extLst>
          </p:cNvPr>
          <p:cNvSpPr>
            <a:spLocks noGrp="1"/>
          </p:cNvSpPr>
          <p:nvPr>
            <p:ph type="title"/>
          </p:nvPr>
        </p:nvSpPr>
        <p:spPr>
          <a:xfrm>
            <a:off x="1122947" y="1132819"/>
            <a:ext cx="2775282" cy="3256623"/>
          </a:xfrm>
        </p:spPr>
        <p:txBody>
          <a:bodyPr>
            <a:normAutofit/>
          </a:bodyPr>
          <a:lstStyle/>
          <a:p>
            <a:r>
              <a:rPr lang="en-US" dirty="0"/>
              <a:t>Region 6 Speaker Spotlight </a:t>
            </a:r>
            <a:br>
              <a:rPr lang="en-US" dirty="0"/>
            </a:br>
            <a:r>
              <a:rPr lang="en-US" dirty="0"/>
              <a:t>Webinar Series</a:t>
            </a:r>
          </a:p>
        </p:txBody>
      </p:sp>
      <p:pic>
        <p:nvPicPr>
          <p:cNvPr id="5" name="Picture 4">
            <a:extLst>
              <a:ext uri="{FF2B5EF4-FFF2-40B4-BE49-F238E27FC236}">
                <a16:creationId xmlns:a16="http://schemas.microsoft.com/office/drawing/2014/main" id="{E7E6349C-B27D-F675-4230-DCDF5ACC748C}"/>
              </a:ext>
            </a:extLst>
          </p:cNvPr>
          <p:cNvPicPr>
            <a:picLocks noChangeAspect="1"/>
          </p:cNvPicPr>
          <p:nvPr/>
        </p:nvPicPr>
        <p:blipFill rotWithShape="1">
          <a:blip r:embed="rId3">
            <a:extLst>
              <a:ext uri="{28A0092B-C50C-407E-A947-70E740481C1C}">
                <a14:useLocalDpi xmlns:a14="http://schemas.microsoft.com/office/drawing/2010/main" val="0"/>
              </a:ext>
            </a:extLst>
          </a:blip>
          <a:srcRect b="2551"/>
          <a:stretch/>
        </p:blipFill>
        <p:spPr>
          <a:xfrm>
            <a:off x="4286606" y="364415"/>
            <a:ext cx="6741209" cy="5506995"/>
          </a:xfrm>
          <a:prstGeom prst="rect">
            <a:avLst/>
          </a:prstGeom>
        </p:spPr>
      </p:pic>
    </p:spTree>
    <p:extLst>
      <p:ext uri="{BB962C8B-B14F-4D97-AF65-F5344CB8AC3E}">
        <p14:creationId xmlns:p14="http://schemas.microsoft.com/office/powerpoint/2010/main" val="2293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2B2E-151F-B8CD-A5C8-879820AE542A}"/>
              </a:ext>
            </a:extLst>
          </p:cNvPr>
          <p:cNvSpPr>
            <a:spLocks noGrp="1"/>
          </p:cNvSpPr>
          <p:nvPr>
            <p:ph type="title"/>
          </p:nvPr>
        </p:nvSpPr>
        <p:spPr>
          <a:xfrm>
            <a:off x="571092" y="713035"/>
            <a:ext cx="10891092" cy="812800"/>
          </a:xfrm>
        </p:spPr>
        <p:txBody>
          <a:bodyPr>
            <a:normAutofit/>
          </a:bodyPr>
          <a:lstStyle/>
          <a:p>
            <a:r>
              <a:rPr lang="en-US" dirty="0">
                <a:cs typeface="Calibri" panose="020F0502020204030204" pitchFamily="34" charset="0"/>
              </a:rPr>
              <a:t>NNLM Health Misinformation Webinar Series</a:t>
            </a:r>
            <a:endParaRPr lang="en-US" dirty="0"/>
          </a:p>
        </p:txBody>
      </p:sp>
      <p:sp>
        <p:nvSpPr>
          <p:cNvPr id="9" name="TextBox 8">
            <a:extLst>
              <a:ext uri="{FF2B5EF4-FFF2-40B4-BE49-F238E27FC236}">
                <a16:creationId xmlns:a16="http://schemas.microsoft.com/office/drawing/2014/main" id="{EFD33679-DDDB-078F-F9A8-576E51C5144E}"/>
              </a:ext>
            </a:extLst>
          </p:cNvPr>
          <p:cNvSpPr txBox="1"/>
          <p:nvPr/>
        </p:nvSpPr>
        <p:spPr>
          <a:xfrm>
            <a:off x="4548157" y="2142309"/>
            <a:ext cx="7001982" cy="2108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900" dirty="0">
              <a:ea typeface="Calibri"/>
              <a:cs typeface="Calibri"/>
            </a:endParaRPr>
          </a:p>
          <a:p>
            <a:r>
              <a:rPr lang="en-US" sz="2800" b="1" dirty="0">
                <a:ea typeface="Calibri"/>
                <a:cs typeface="Calibri"/>
              </a:rPr>
              <a:t>November 1 </a:t>
            </a:r>
          </a:p>
          <a:p>
            <a:r>
              <a:rPr lang="en-US" sz="2800" b="0" i="0" dirty="0">
                <a:effectLst/>
              </a:rPr>
              <a:t>Deciphering the Social Media Pulse: Twitter's Role in Shaping COVID-19 Health Beliefs and Vaccine Perceptions</a:t>
            </a:r>
            <a:endParaRPr lang="en-US" sz="2800" dirty="0">
              <a:ea typeface="Calibri"/>
              <a:cs typeface="Calibri"/>
            </a:endParaRPr>
          </a:p>
        </p:txBody>
      </p:sp>
      <p:pic>
        <p:nvPicPr>
          <p:cNvPr id="6" name="Picture 6" descr="Background pattern&#10;&#10;Description automatically generated">
            <a:extLst>
              <a:ext uri="{FF2B5EF4-FFF2-40B4-BE49-F238E27FC236}">
                <a16:creationId xmlns:a16="http://schemas.microsoft.com/office/drawing/2014/main" id="{94C04BFE-C9E1-A771-E5AA-50DBD0C03FCF}"/>
              </a:ext>
            </a:extLst>
          </p:cNvPr>
          <p:cNvPicPr>
            <a:picLocks noChangeAspect="1"/>
          </p:cNvPicPr>
          <p:nvPr/>
        </p:nvPicPr>
        <p:blipFill>
          <a:blip r:embed="rId3"/>
          <a:stretch>
            <a:fillRect/>
          </a:stretch>
        </p:blipFill>
        <p:spPr>
          <a:xfrm>
            <a:off x="938688" y="1874520"/>
            <a:ext cx="3207643" cy="3108960"/>
          </a:xfrm>
          <a:prstGeom prst="rect">
            <a:avLst/>
          </a:prstGeom>
        </p:spPr>
      </p:pic>
      <p:pic>
        <p:nvPicPr>
          <p:cNvPr id="5" name="Picture 5">
            <a:extLst>
              <a:ext uri="{FF2B5EF4-FFF2-40B4-BE49-F238E27FC236}">
                <a16:creationId xmlns:a16="http://schemas.microsoft.com/office/drawing/2014/main" id="{DC4925DD-8B6B-A787-1FB1-9CB604E69AC4}"/>
              </a:ext>
            </a:extLst>
          </p:cNvPr>
          <p:cNvPicPr>
            <a:picLocks noChangeAspect="1"/>
          </p:cNvPicPr>
          <p:nvPr/>
        </p:nvPicPr>
        <p:blipFill>
          <a:blip r:embed="rId4"/>
          <a:stretch>
            <a:fillRect/>
          </a:stretch>
        </p:blipFill>
        <p:spPr>
          <a:xfrm>
            <a:off x="1216629" y="2103120"/>
            <a:ext cx="2651760" cy="2651760"/>
          </a:xfrm>
          <a:prstGeom prst="rect">
            <a:avLst/>
          </a:prstGeom>
        </p:spPr>
      </p:pic>
    </p:spTree>
    <p:extLst>
      <p:ext uri="{BB962C8B-B14F-4D97-AF65-F5344CB8AC3E}">
        <p14:creationId xmlns:p14="http://schemas.microsoft.com/office/powerpoint/2010/main" val="1254397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2B2E-151F-B8CD-A5C8-879820AE542A}"/>
              </a:ext>
            </a:extLst>
          </p:cNvPr>
          <p:cNvSpPr>
            <a:spLocks noGrp="1"/>
          </p:cNvSpPr>
          <p:nvPr>
            <p:ph type="title"/>
          </p:nvPr>
        </p:nvSpPr>
        <p:spPr>
          <a:xfrm>
            <a:off x="706560" y="784811"/>
            <a:ext cx="9520157" cy="782319"/>
          </a:xfrm>
        </p:spPr>
        <p:txBody>
          <a:bodyPr anchor="ctr">
            <a:normAutofit/>
          </a:bodyPr>
          <a:lstStyle/>
          <a:p>
            <a:r>
              <a:rPr lang="en-US" dirty="0"/>
              <a:t>NNLM Discovery Podcast</a:t>
            </a:r>
          </a:p>
        </p:txBody>
      </p:sp>
      <p:sp>
        <p:nvSpPr>
          <p:cNvPr id="10" name="Content Placeholder 2">
            <a:extLst>
              <a:ext uri="{FF2B5EF4-FFF2-40B4-BE49-F238E27FC236}">
                <a16:creationId xmlns:a16="http://schemas.microsoft.com/office/drawing/2014/main" id="{B81172F8-7C2F-48A3-204B-0D7FAEDB6572}"/>
              </a:ext>
            </a:extLst>
          </p:cNvPr>
          <p:cNvSpPr>
            <a:spLocks noGrp="1"/>
          </p:cNvSpPr>
          <p:nvPr>
            <p:ph sz="half" idx="1"/>
          </p:nvPr>
        </p:nvSpPr>
        <p:spPr>
          <a:xfrm>
            <a:off x="787961" y="2300216"/>
            <a:ext cx="5628881" cy="2688879"/>
          </a:xfrm>
        </p:spPr>
        <p:txBody>
          <a:bodyPr>
            <a:noAutofit/>
          </a:bodyPr>
          <a:lstStyle/>
          <a:p>
            <a:r>
              <a:rPr lang="en-US" b="0" i="0" dirty="0">
                <a:effectLst/>
              </a:rPr>
              <a:t>Explores how NNLM is engaging with communities to provide access to trusted information to improve the public's health</a:t>
            </a:r>
          </a:p>
          <a:p>
            <a:endParaRPr lang="en-US" sz="1000" dirty="0"/>
          </a:p>
          <a:p>
            <a:r>
              <a:rPr lang="en-US" b="0" i="0" dirty="0">
                <a:effectLst/>
              </a:rPr>
              <a:t>Currently 11 episodes </a:t>
            </a:r>
            <a:endParaRPr lang="en-US" dirty="0"/>
          </a:p>
        </p:txBody>
      </p:sp>
      <p:pic>
        <p:nvPicPr>
          <p:cNvPr id="5" name="Picture 4" descr="A person walking down a street with cars and lights&#10;&#10;Description automatically generated">
            <a:extLst>
              <a:ext uri="{FF2B5EF4-FFF2-40B4-BE49-F238E27FC236}">
                <a16:creationId xmlns:a16="http://schemas.microsoft.com/office/drawing/2014/main" id="{DFD0D6AF-46B1-58D5-8BC5-6D954E7F8A24}"/>
              </a:ext>
            </a:extLst>
          </p:cNvPr>
          <p:cNvPicPr>
            <a:picLocks noChangeAspect="1"/>
          </p:cNvPicPr>
          <p:nvPr/>
        </p:nvPicPr>
        <p:blipFill rotWithShape="1">
          <a:blip r:embed="rId3">
            <a:extLst>
              <a:ext uri="{28A0092B-C50C-407E-A947-70E740481C1C}">
                <a14:useLocalDpi xmlns:a14="http://schemas.microsoft.com/office/drawing/2010/main" val="0"/>
              </a:ext>
            </a:extLst>
          </a:blip>
          <a:srcRect t="9233" r="-3" b="-3"/>
          <a:stretch/>
        </p:blipFill>
        <p:spPr>
          <a:xfrm>
            <a:off x="6971406" y="1417320"/>
            <a:ext cx="4432633" cy="4023360"/>
          </a:xfrm>
          <a:prstGeom prst="rect">
            <a:avLst/>
          </a:prstGeom>
          <a:noFill/>
        </p:spPr>
      </p:pic>
    </p:spTree>
    <p:extLst>
      <p:ext uri="{BB962C8B-B14F-4D97-AF65-F5344CB8AC3E}">
        <p14:creationId xmlns:p14="http://schemas.microsoft.com/office/powerpoint/2010/main" val="2547202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FBAC393-6701-275C-00A9-F1BF361812A7}"/>
              </a:ext>
            </a:extLst>
          </p:cNvPr>
          <p:cNvSpPr>
            <a:spLocks noGrp="1"/>
          </p:cNvSpPr>
          <p:nvPr>
            <p:ph idx="1"/>
          </p:nvPr>
        </p:nvSpPr>
        <p:spPr>
          <a:xfrm>
            <a:off x="652024" y="2096891"/>
            <a:ext cx="5058965" cy="2932981"/>
          </a:xfrm>
        </p:spPr>
        <p:txBody>
          <a:bodyPr vert="horz" lIns="91440" tIns="45720" rIns="91440" bIns="45720" rtlCol="0" anchor="t">
            <a:normAutofit/>
          </a:bodyPr>
          <a:lstStyle/>
          <a:p>
            <a:pPr>
              <a:lnSpc>
                <a:spcPct val="100000"/>
              </a:lnSpc>
            </a:pPr>
            <a:r>
              <a:rPr lang="en-US" dirty="0">
                <a:cs typeface="Calibri"/>
              </a:rPr>
              <a:t>Toolkit to help librarians be engaged partners</a:t>
            </a:r>
          </a:p>
          <a:p>
            <a:pPr>
              <a:lnSpc>
                <a:spcPct val="100000"/>
              </a:lnSpc>
            </a:pPr>
            <a:endParaRPr lang="en-US" sz="800" dirty="0">
              <a:cs typeface="Calibri"/>
            </a:endParaRPr>
          </a:p>
          <a:p>
            <a:pPr>
              <a:lnSpc>
                <a:spcPct val="100000"/>
              </a:lnSpc>
            </a:pPr>
            <a:r>
              <a:rPr lang="en-US" dirty="0">
                <a:cs typeface="Calibri"/>
              </a:rPr>
              <a:t>New keyword search function</a:t>
            </a:r>
          </a:p>
          <a:p>
            <a:pPr>
              <a:lnSpc>
                <a:spcPct val="100000"/>
              </a:lnSpc>
            </a:pPr>
            <a:endParaRPr lang="en-US" sz="800" dirty="0">
              <a:cs typeface="Calibri"/>
            </a:endParaRPr>
          </a:p>
          <a:p>
            <a:pPr>
              <a:lnSpc>
                <a:spcPct val="100000"/>
              </a:lnSpc>
            </a:pPr>
            <a:r>
              <a:rPr lang="en-US" dirty="0">
                <a:cs typeface="Calibri"/>
              </a:rPr>
              <a:t>MLA book chapter in the works</a:t>
            </a:r>
            <a:endParaRPr lang="en-US" dirty="0"/>
          </a:p>
        </p:txBody>
      </p:sp>
      <p:sp>
        <p:nvSpPr>
          <p:cNvPr id="3" name="Google Shape;238;p6">
            <a:extLst>
              <a:ext uri="{FF2B5EF4-FFF2-40B4-BE49-F238E27FC236}">
                <a16:creationId xmlns:a16="http://schemas.microsoft.com/office/drawing/2014/main" id="{9E898930-5E48-DD89-FCD2-7CDE79C24CC3}"/>
              </a:ext>
            </a:extLst>
          </p:cNvPr>
          <p:cNvSpPr txBox="1">
            <a:spLocks/>
          </p:cNvSpPr>
          <p:nvPr/>
        </p:nvSpPr>
        <p:spPr>
          <a:xfrm>
            <a:off x="587856" y="749051"/>
            <a:ext cx="5588354" cy="657727"/>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000"/>
              <a:buFont typeface="Helvetica Neue"/>
              <a:buNone/>
            </a:pPr>
            <a:r>
              <a:rPr lang="en-US" dirty="0">
                <a:latin typeface="Calibri" panose="020F0502020204030204" pitchFamily="34" charset="0"/>
                <a:ea typeface="Helvetica Neue"/>
                <a:cs typeface="Calibri" panose="020F0502020204030204" pitchFamily="34" charset="0"/>
                <a:sym typeface="Helvetica Neue"/>
              </a:rPr>
              <a:t>NNLM Reading Club</a:t>
            </a:r>
          </a:p>
        </p:txBody>
      </p:sp>
      <p:pic>
        <p:nvPicPr>
          <p:cNvPr id="5" name="Picture 4" descr="A picture containing text, screenshot, person, human face: What is the Reading Club; Recommend a Book, Share Your Story, Diverse Voices Toolkit Collections, Reading Club Collection, The Rest of the Story">
            <a:extLst>
              <a:ext uri="{FF2B5EF4-FFF2-40B4-BE49-F238E27FC236}">
                <a16:creationId xmlns:a16="http://schemas.microsoft.com/office/drawing/2014/main" id="{A2F3E953-3B31-3A60-8E83-B4E397674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456" y="535767"/>
            <a:ext cx="5633688" cy="5184219"/>
          </a:xfrm>
          <a:prstGeom prst="rect">
            <a:avLst/>
          </a:prstGeom>
        </p:spPr>
      </p:pic>
    </p:spTree>
    <p:extLst>
      <p:ext uri="{BB962C8B-B14F-4D97-AF65-F5344CB8AC3E}">
        <p14:creationId xmlns:p14="http://schemas.microsoft.com/office/powerpoint/2010/main" val="1896143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0BB6-8990-3B26-CFB8-A25EE6F6D935}"/>
              </a:ext>
            </a:extLst>
          </p:cNvPr>
          <p:cNvSpPr>
            <a:spLocks noGrp="1"/>
          </p:cNvSpPr>
          <p:nvPr>
            <p:ph type="title"/>
          </p:nvPr>
        </p:nvSpPr>
        <p:spPr>
          <a:xfrm>
            <a:off x="634135" y="775682"/>
            <a:ext cx="10595338" cy="782319"/>
          </a:xfrm>
        </p:spPr>
        <p:txBody>
          <a:bodyPr/>
          <a:lstStyle/>
          <a:p>
            <a:r>
              <a:rPr lang="en-US" dirty="0">
                <a:latin typeface="Calibri"/>
                <a:cs typeface="Calibri"/>
              </a:rPr>
              <a:t>NNLM Book Discussion </a:t>
            </a:r>
            <a:endParaRPr lang="en-US" dirty="0"/>
          </a:p>
        </p:txBody>
      </p:sp>
      <p:pic>
        <p:nvPicPr>
          <p:cNvPr id="5" name="Picture 4">
            <a:extLst>
              <a:ext uri="{FF2B5EF4-FFF2-40B4-BE49-F238E27FC236}">
                <a16:creationId xmlns:a16="http://schemas.microsoft.com/office/drawing/2014/main" id="{F0FDDB46-03A1-88EF-619C-4B777EBB4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624" y="1737360"/>
            <a:ext cx="3383280" cy="3383280"/>
          </a:xfrm>
          <a:prstGeom prst="rect">
            <a:avLst/>
          </a:prstGeom>
          <a:ln w="73025">
            <a:solidFill>
              <a:schemeClr val="accent2"/>
            </a:solidFill>
            <a:bevel/>
            <a:extLst>
              <a:ext uri="{C807C97D-BFC1-408E-A445-0C87EB9F89A2}">
                <ask:lineSketchStyleProps xmlns:ask="http://schemas.microsoft.com/office/drawing/2018/sketchyshapes" sd="1219033472">
                  <a:custGeom>
                    <a:avLst/>
                    <a:gdLst>
                      <a:gd name="connsiteX0" fmla="*/ 0 w 3840480"/>
                      <a:gd name="connsiteY0" fmla="*/ 0 h 3840480"/>
                      <a:gd name="connsiteX1" fmla="*/ 524866 w 3840480"/>
                      <a:gd name="connsiteY1" fmla="*/ 0 h 3840480"/>
                      <a:gd name="connsiteX2" fmla="*/ 1241755 w 3840480"/>
                      <a:gd name="connsiteY2" fmla="*/ 0 h 3840480"/>
                      <a:gd name="connsiteX3" fmla="*/ 1920240 w 3840480"/>
                      <a:gd name="connsiteY3" fmla="*/ 0 h 3840480"/>
                      <a:gd name="connsiteX4" fmla="*/ 2445106 w 3840480"/>
                      <a:gd name="connsiteY4" fmla="*/ 0 h 3840480"/>
                      <a:gd name="connsiteX5" fmla="*/ 3046781 w 3840480"/>
                      <a:gd name="connsiteY5" fmla="*/ 0 h 3840480"/>
                      <a:gd name="connsiteX6" fmla="*/ 3840480 w 3840480"/>
                      <a:gd name="connsiteY6" fmla="*/ 0 h 3840480"/>
                      <a:gd name="connsiteX7" fmla="*/ 3840480 w 3840480"/>
                      <a:gd name="connsiteY7" fmla="*/ 640080 h 3840480"/>
                      <a:gd name="connsiteX8" fmla="*/ 3840480 w 3840480"/>
                      <a:gd name="connsiteY8" fmla="*/ 1203350 h 3840480"/>
                      <a:gd name="connsiteX9" fmla="*/ 3840480 w 3840480"/>
                      <a:gd name="connsiteY9" fmla="*/ 1728216 h 3840480"/>
                      <a:gd name="connsiteX10" fmla="*/ 3840480 w 3840480"/>
                      <a:gd name="connsiteY10" fmla="*/ 2291486 h 3840480"/>
                      <a:gd name="connsiteX11" fmla="*/ 3840480 w 3840480"/>
                      <a:gd name="connsiteY11" fmla="*/ 2969971 h 3840480"/>
                      <a:gd name="connsiteX12" fmla="*/ 3840480 w 3840480"/>
                      <a:gd name="connsiteY12" fmla="*/ 3840480 h 3840480"/>
                      <a:gd name="connsiteX13" fmla="*/ 3315614 w 3840480"/>
                      <a:gd name="connsiteY13" fmla="*/ 3840480 h 3840480"/>
                      <a:gd name="connsiteX14" fmla="*/ 2790749 w 3840480"/>
                      <a:gd name="connsiteY14" fmla="*/ 3840480 h 3840480"/>
                      <a:gd name="connsiteX15" fmla="*/ 2112264 w 3840480"/>
                      <a:gd name="connsiteY15" fmla="*/ 3840480 h 3840480"/>
                      <a:gd name="connsiteX16" fmla="*/ 1587398 w 3840480"/>
                      <a:gd name="connsiteY16" fmla="*/ 3840480 h 3840480"/>
                      <a:gd name="connsiteX17" fmla="*/ 947318 w 3840480"/>
                      <a:gd name="connsiteY17" fmla="*/ 3840480 h 3840480"/>
                      <a:gd name="connsiteX18" fmla="*/ 0 w 3840480"/>
                      <a:gd name="connsiteY18" fmla="*/ 3840480 h 3840480"/>
                      <a:gd name="connsiteX19" fmla="*/ 0 w 3840480"/>
                      <a:gd name="connsiteY19" fmla="*/ 3200400 h 3840480"/>
                      <a:gd name="connsiteX20" fmla="*/ 0 w 3840480"/>
                      <a:gd name="connsiteY20" fmla="*/ 2560320 h 3840480"/>
                      <a:gd name="connsiteX21" fmla="*/ 0 w 3840480"/>
                      <a:gd name="connsiteY21" fmla="*/ 1843430 h 3840480"/>
                      <a:gd name="connsiteX22" fmla="*/ 0 w 3840480"/>
                      <a:gd name="connsiteY22" fmla="*/ 1241755 h 3840480"/>
                      <a:gd name="connsiteX23" fmla="*/ 0 w 3840480"/>
                      <a:gd name="connsiteY23" fmla="*/ 640080 h 3840480"/>
                      <a:gd name="connsiteX24" fmla="*/ 0 w 3840480"/>
                      <a:gd name="connsiteY24" fmla="*/ 0 h 3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40480" h="3840480" fill="none" extrusionOk="0">
                        <a:moveTo>
                          <a:pt x="0" y="0"/>
                        </a:moveTo>
                        <a:cubicBezTo>
                          <a:pt x="153126" y="889"/>
                          <a:pt x="396816" y="680"/>
                          <a:pt x="524866" y="0"/>
                        </a:cubicBezTo>
                        <a:cubicBezTo>
                          <a:pt x="652916" y="-680"/>
                          <a:pt x="1073650" y="-18338"/>
                          <a:pt x="1241755" y="0"/>
                        </a:cubicBezTo>
                        <a:cubicBezTo>
                          <a:pt x="1409860" y="18338"/>
                          <a:pt x="1775117" y="-6574"/>
                          <a:pt x="1920240" y="0"/>
                        </a:cubicBezTo>
                        <a:cubicBezTo>
                          <a:pt x="2065363" y="6574"/>
                          <a:pt x="2256645" y="-11522"/>
                          <a:pt x="2445106" y="0"/>
                        </a:cubicBezTo>
                        <a:cubicBezTo>
                          <a:pt x="2633567" y="11522"/>
                          <a:pt x="2901113" y="26288"/>
                          <a:pt x="3046781" y="0"/>
                        </a:cubicBezTo>
                        <a:cubicBezTo>
                          <a:pt x="3192450" y="-26288"/>
                          <a:pt x="3602861" y="23924"/>
                          <a:pt x="3840480" y="0"/>
                        </a:cubicBezTo>
                        <a:cubicBezTo>
                          <a:pt x="3865376" y="256069"/>
                          <a:pt x="3844127" y="330991"/>
                          <a:pt x="3840480" y="640080"/>
                        </a:cubicBezTo>
                        <a:cubicBezTo>
                          <a:pt x="3836833" y="949169"/>
                          <a:pt x="3838026" y="1008063"/>
                          <a:pt x="3840480" y="1203350"/>
                        </a:cubicBezTo>
                        <a:cubicBezTo>
                          <a:pt x="3842935" y="1398637"/>
                          <a:pt x="3844026" y="1563361"/>
                          <a:pt x="3840480" y="1728216"/>
                        </a:cubicBezTo>
                        <a:cubicBezTo>
                          <a:pt x="3836934" y="1893071"/>
                          <a:pt x="3824347" y="2088742"/>
                          <a:pt x="3840480" y="2291486"/>
                        </a:cubicBezTo>
                        <a:cubicBezTo>
                          <a:pt x="3856614" y="2494230"/>
                          <a:pt x="3858814" y="2810085"/>
                          <a:pt x="3840480" y="2969971"/>
                        </a:cubicBezTo>
                        <a:cubicBezTo>
                          <a:pt x="3822146" y="3129858"/>
                          <a:pt x="3830574" y="3449560"/>
                          <a:pt x="3840480" y="3840480"/>
                        </a:cubicBezTo>
                        <a:cubicBezTo>
                          <a:pt x="3603807" y="3859503"/>
                          <a:pt x="3421586" y="3830582"/>
                          <a:pt x="3315614" y="3840480"/>
                        </a:cubicBezTo>
                        <a:cubicBezTo>
                          <a:pt x="3209642" y="3850378"/>
                          <a:pt x="3046491" y="3817152"/>
                          <a:pt x="2790749" y="3840480"/>
                        </a:cubicBezTo>
                        <a:cubicBezTo>
                          <a:pt x="2535008" y="3863808"/>
                          <a:pt x="2406371" y="3847585"/>
                          <a:pt x="2112264" y="3840480"/>
                        </a:cubicBezTo>
                        <a:cubicBezTo>
                          <a:pt x="1818157" y="3833375"/>
                          <a:pt x="1732500" y="3839690"/>
                          <a:pt x="1587398" y="3840480"/>
                        </a:cubicBezTo>
                        <a:cubicBezTo>
                          <a:pt x="1442296" y="3841270"/>
                          <a:pt x="1165968" y="3820717"/>
                          <a:pt x="947318" y="3840480"/>
                        </a:cubicBezTo>
                        <a:cubicBezTo>
                          <a:pt x="728668" y="3860243"/>
                          <a:pt x="344152" y="3845787"/>
                          <a:pt x="0" y="3840480"/>
                        </a:cubicBezTo>
                        <a:cubicBezTo>
                          <a:pt x="19584" y="3696728"/>
                          <a:pt x="-8798" y="3389352"/>
                          <a:pt x="0" y="3200400"/>
                        </a:cubicBezTo>
                        <a:cubicBezTo>
                          <a:pt x="8798" y="3011448"/>
                          <a:pt x="9734" y="2778723"/>
                          <a:pt x="0" y="2560320"/>
                        </a:cubicBezTo>
                        <a:cubicBezTo>
                          <a:pt x="-9734" y="2341917"/>
                          <a:pt x="35746" y="2059124"/>
                          <a:pt x="0" y="1843430"/>
                        </a:cubicBezTo>
                        <a:cubicBezTo>
                          <a:pt x="-35746" y="1627736"/>
                          <a:pt x="19925" y="1376128"/>
                          <a:pt x="0" y="1241755"/>
                        </a:cubicBezTo>
                        <a:cubicBezTo>
                          <a:pt x="-19925" y="1107383"/>
                          <a:pt x="20084" y="794746"/>
                          <a:pt x="0" y="640080"/>
                        </a:cubicBezTo>
                        <a:cubicBezTo>
                          <a:pt x="-20084" y="485414"/>
                          <a:pt x="17100" y="269492"/>
                          <a:pt x="0" y="0"/>
                        </a:cubicBezTo>
                        <a:close/>
                      </a:path>
                      <a:path w="3840480" h="3840480" stroke="0" extrusionOk="0">
                        <a:moveTo>
                          <a:pt x="0" y="0"/>
                        </a:moveTo>
                        <a:cubicBezTo>
                          <a:pt x="228788" y="-17879"/>
                          <a:pt x="432972" y="-20847"/>
                          <a:pt x="601675" y="0"/>
                        </a:cubicBezTo>
                        <a:cubicBezTo>
                          <a:pt x="770378" y="20847"/>
                          <a:pt x="864509" y="13223"/>
                          <a:pt x="1126541" y="0"/>
                        </a:cubicBezTo>
                        <a:cubicBezTo>
                          <a:pt x="1388573" y="-13223"/>
                          <a:pt x="1563565" y="25028"/>
                          <a:pt x="1843430" y="0"/>
                        </a:cubicBezTo>
                        <a:cubicBezTo>
                          <a:pt x="2123295" y="-25028"/>
                          <a:pt x="2280548" y="10064"/>
                          <a:pt x="2445106" y="0"/>
                        </a:cubicBezTo>
                        <a:cubicBezTo>
                          <a:pt x="2609664" y="-10064"/>
                          <a:pt x="2834661" y="-10963"/>
                          <a:pt x="3046781" y="0"/>
                        </a:cubicBezTo>
                        <a:cubicBezTo>
                          <a:pt x="3258902" y="10963"/>
                          <a:pt x="3592546" y="36114"/>
                          <a:pt x="3840480" y="0"/>
                        </a:cubicBezTo>
                        <a:cubicBezTo>
                          <a:pt x="3859403" y="248287"/>
                          <a:pt x="3867715" y="298954"/>
                          <a:pt x="3840480" y="563270"/>
                        </a:cubicBezTo>
                        <a:cubicBezTo>
                          <a:pt x="3813246" y="827586"/>
                          <a:pt x="3819355" y="919130"/>
                          <a:pt x="3840480" y="1203350"/>
                        </a:cubicBezTo>
                        <a:cubicBezTo>
                          <a:pt x="3861605" y="1487570"/>
                          <a:pt x="3812621" y="1494508"/>
                          <a:pt x="3840480" y="1766621"/>
                        </a:cubicBezTo>
                        <a:cubicBezTo>
                          <a:pt x="3868339" y="2038734"/>
                          <a:pt x="3843060" y="2197525"/>
                          <a:pt x="3840480" y="2329891"/>
                        </a:cubicBezTo>
                        <a:cubicBezTo>
                          <a:pt x="3837901" y="2462257"/>
                          <a:pt x="3827625" y="2662519"/>
                          <a:pt x="3840480" y="2969971"/>
                        </a:cubicBezTo>
                        <a:cubicBezTo>
                          <a:pt x="3853335" y="3277423"/>
                          <a:pt x="3839016" y="3579995"/>
                          <a:pt x="3840480" y="3840480"/>
                        </a:cubicBezTo>
                        <a:cubicBezTo>
                          <a:pt x="3727545" y="3854256"/>
                          <a:pt x="3505136" y="3842892"/>
                          <a:pt x="3315614" y="3840480"/>
                        </a:cubicBezTo>
                        <a:cubicBezTo>
                          <a:pt x="3126092" y="3838068"/>
                          <a:pt x="2903650" y="3840338"/>
                          <a:pt x="2598725" y="3840480"/>
                        </a:cubicBezTo>
                        <a:cubicBezTo>
                          <a:pt x="2293800" y="3840622"/>
                          <a:pt x="2152549" y="3854828"/>
                          <a:pt x="2035454" y="3840480"/>
                        </a:cubicBezTo>
                        <a:cubicBezTo>
                          <a:pt x="1918359" y="3826132"/>
                          <a:pt x="1645604" y="3832497"/>
                          <a:pt x="1395374" y="3840480"/>
                        </a:cubicBezTo>
                        <a:cubicBezTo>
                          <a:pt x="1145144" y="3848463"/>
                          <a:pt x="980675" y="3869727"/>
                          <a:pt x="678485" y="3840480"/>
                        </a:cubicBezTo>
                        <a:cubicBezTo>
                          <a:pt x="376295" y="3811233"/>
                          <a:pt x="227895" y="3841199"/>
                          <a:pt x="0" y="3840480"/>
                        </a:cubicBezTo>
                        <a:cubicBezTo>
                          <a:pt x="6520" y="3611337"/>
                          <a:pt x="26169" y="3459310"/>
                          <a:pt x="0" y="3315614"/>
                        </a:cubicBezTo>
                        <a:cubicBezTo>
                          <a:pt x="-26169" y="3171918"/>
                          <a:pt x="27712" y="3028222"/>
                          <a:pt x="0" y="2752344"/>
                        </a:cubicBezTo>
                        <a:cubicBezTo>
                          <a:pt x="-27712" y="2476466"/>
                          <a:pt x="-6974" y="2410658"/>
                          <a:pt x="0" y="2150669"/>
                        </a:cubicBezTo>
                        <a:cubicBezTo>
                          <a:pt x="6974" y="1890680"/>
                          <a:pt x="15556" y="1589859"/>
                          <a:pt x="0" y="1433779"/>
                        </a:cubicBezTo>
                        <a:cubicBezTo>
                          <a:pt x="-15556" y="1277699"/>
                          <a:pt x="21112" y="998919"/>
                          <a:pt x="0" y="793699"/>
                        </a:cubicBezTo>
                        <a:cubicBezTo>
                          <a:pt x="-21112" y="588479"/>
                          <a:pt x="20450" y="200562"/>
                          <a:pt x="0" y="0"/>
                        </a:cubicBezTo>
                        <a:close/>
                      </a:path>
                    </a:pathLst>
                  </a:custGeom>
                  <ask:type>
                    <ask:lineSketchNone/>
                  </ask:type>
                </ask:lineSketchStyleProps>
              </a:ext>
            </a:extLst>
          </a:ln>
          <a:scene3d>
            <a:camera prst="orthographicFront"/>
            <a:lightRig rig="threePt" dir="t"/>
          </a:scene3d>
          <a:sp3d prstMaterial="matte"/>
        </p:spPr>
      </p:pic>
      <p:sp>
        <p:nvSpPr>
          <p:cNvPr id="10" name="TextBox 9">
            <a:extLst>
              <a:ext uri="{FF2B5EF4-FFF2-40B4-BE49-F238E27FC236}">
                <a16:creationId xmlns:a16="http://schemas.microsoft.com/office/drawing/2014/main" id="{8EF5350F-572D-9D03-B970-9939BE43964C}"/>
              </a:ext>
            </a:extLst>
          </p:cNvPr>
          <p:cNvSpPr txBox="1"/>
          <p:nvPr/>
        </p:nvSpPr>
        <p:spPr>
          <a:xfrm>
            <a:off x="4991858" y="2013228"/>
            <a:ext cx="6496580" cy="3108543"/>
          </a:xfrm>
          <a:prstGeom prst="rect">
            <a:avLst/>
          </a:prstGeom>
          <a:noFill/>
        </p:spPr>
        <p:txBody>
          <a:bodyPr wrap="square" lIns="91440" tIns="45720" rIns="91440" bIns="45720" anchor="t">
            <a:spAutoFit/>
          </a:bodyPr>
          <a:lstStyle/>
          <a:p>
            <a:r>
              <a:rPr lang="en-US" sz="2800" dirty="0">
                <a:ea typeface="+mn-lt"/>
                <a:cs typeface="+mn-lt"/>
              </a:rPr>
              <a:t>November</a:t>
            </a:r>
            <a:r>
              <a:rPr lang="en-US" sz="2800" dirty="0"/>
              <a:t> 1, 2023 - January 31, 2024 </a:t>
            </a:r>
          </a:p>
          <a:p>
            <a:endParaRPr lang="en-US" sz="2800" b="1" dirty="0">
              <a:ea typeface="+mn-lt"/>
              <a:cs typeface="+mn-lt"/>
            </a:endParaRPr>
          </a:p>
          <a:p>
            <a:r>
              <a:rPr lang="en-US" sz="2800" b="1" dirty="0">
                <a:effectLst/>
              </a:rPr>
              <a:t>Palaces for the People: How Social Infrastructure can Help Fight Inequality, Polarization, and the Decline of Civic Life</a:t>
            </a:r>
          </a:p>
          <a:p>
            <a:r>
              <a:rPr lang="en-US" sz="2800" b="1" dirty="0">
                <a:effectLst/>
              </a:rPr>
              <a:t> </a:t>
            </a:r>
          </a:p>
          <a:p>
            <a:r>
              <a:rPr lang="en-US" sz="2800" b="0" i="0" dirty="0">
                <a:effectLst/>
              </a:rPr>
              <a:t>Eric </a:t>
            </a:r>
            <a:r>
              <a:rPr lang="en-US" sz="2800" b="0" i="0" dirty="0" err="1">
                <a:effectLst/>
              </a:rPr>
              <a:t>Klinenberg</a:t>
            </a:r>
            <a:endParaRPr lang="en-US" sz="2800" dirty="0">
              <a:ea typeface="+mn-lt"/>
              <a:cs typeface="+mn-lt"/>
            </a:endParaRPr>
          </a:p>
        </p:txBody>
      </p:sp>
    </p:spTree>
    <p:extLst>
      <p:ext uri="{BB962C8B-B14F-4D97-AF65-F5344CB8AC3E}">
        <p14:creationId xmlns:p14="http://schemas.microsoft.com/office/powerpoint/2010/main" val="42634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2B2E-151F-B8CD-A5C8-879820AE542A}"/>
              </a:ext>
            </a:extLst>
          </p:cNvPr>
          <p:cNvSpPr>
            <a:spLocks noGrp="1"/>
          </p:cNvSpPr>
          <p:nvPr>
            <p:ph type="title"/>
          </p:nvPr>
        </p:nvSpPr>
        <p:spPr>
          <a:xfrm>
            <a:off x="651302" y="713035"/>
            <a:ext cx="5016623" cy="812800"/>
          </a:xfrm>
        </p:spPr>
        <p:txBody>
          <a:bodyPr>
            <a:normAutofit/>
          </a:bodyPr>
          <a:lstStyle/>
          <a:p>
            <a:r>
              <a:rPr lang="en-US" dirty="0">
                <a:cs typeface="Calibri" panose="020F0502020204030204" pitchFamily="34" charset="0"/>
              </a:rPr>
              <a:t>NLM Product Guides</a:t>
            </a:r>
            <a:endParaRPr lang="en-US" dirty="0"/>
          </a:p>
        </p:txBody>
      </p:sp>
      <p:sp>
        <p:nvSpPr>
          <p:cNvPr id="3" name="TextBox 2">
            <a:extLst>
              <a:ext uri="{FF2B5EF4-FFF2-40B4-BE49-F238E27FC236}">
                <a16:creationId xmlns:a16="http://schemas.microsoft.com/office/drawing/2014/main" id="{DB6EFA83-FE35-9CC5-B69A-9E16B217213A}"/>
              </a:ext>
            </a:extLst>
          </p:cNvPr>
          <p:cNvSpPr txBox="1"/>
          <p:nvPr/>
        </p:nvSpPr>
        <p:spPr>
          <a:xfrm>
            <a:off x="651302" y="1728325"/>
            <a:ext cx="6663898" cy="3816429"/>
          </a:xfrm>
          <a:prstGeom prst="rect">
            <a:avLst/>
          </a:prstGeom>
          <a:noFill/>
        </p:spPr>
        <p:txBody>
          <a:bodyPr wrap="square" rtlCol="0">
            <a:spAutoFit/>
          </a:bodyPr>
          <a:lstStyle/>
          <a:p>
            <a:pPr marL="457200" indent="-457200" algn="l">
              <a:buFont typeface="Arial" panose="020B0604020202020204" pitchFamily="34" charset="0"/>
              <a:buChar char="•"/>
            </a:pPr>
            <a:r>
              <a:rPr lang="en-US" sz="2800" b="0" i="0" dirty="0">
                <a:effectLst/>
              </a:rPr>
              <a:t>DailyMed  </a:t>
            </a:r>
          </a:p>
          <a:p>
            <a:pPr marL="457200" indent="-457200" algn="l">
              <a:buFont typeface="Arial" panose="020B0604020202020204" pitchFamily="34" charset="0"/>
              <a:buChar char="•"/>
            </a:pPr>
            <a:r>
              <a:rPr lang="en-US" sz="2800" b="0" i="0" dirty="0">
                <a:effectLst/>
              </a:rPr>
              <a:t>LactMed Drugs and Lactation Database</a:t>
            </a:r>
          </a:p>
          <a:p>
            <a:pPr marL="457200" indent="-457200" algn="l">
              <a:buFont typeface="Arial" panose="020B0604020202020204" pitchFamily="34" charset="0"/>
              <a:buChar char="•"/>
            </a:pPr>
            <a:r>
              <a:rPr lang="en-US" sz="2800" b="0" i="0" dirty="0">
                <a:effectLst/>
              </a:rPr>
              <a:t>MedlinePlus and MedlinePlus Espanola  </a:t>
            </a:r>
          </a:p>
          <a:p>
            <a:pPr marL="457200" indent="-457200" algn="l">
              <a:buFont typeface="Arial" panose="020B0604020202020204" pitchFamily="34" charset="0"/>
              <a:buChar char="•"/>
            </a:pPr>
            <a:r>
              <a:rPr lang="en-US" sz="2800" b="0" i="0" dirty="0">
                <a:effectLst/>
              </a:rPr>
              <a:t>MedPix    </a:t>
            </a:r>
          </a:p>
          <a:p>
            <a:pPr marL="457200" indent="-457200" algn="l">
              <a:buFont typeface="Arial" panose="020B0604020202020204" pitchFamily="34" charset="0"/>
              <a:buChar char="•"/>
            </a:pPr>
            <a:r>
              <a:rPr lang="en-US" sz="2800" b="0" i="0" dirty="0">
                <a:effectLst/>
              </a:rPr>
              <a:t>NLM History of Medicine</a:t>
            </a:r>
          </a:p>
          <a:p>
            <a:pPr marL="457200" indent="-457200" algn="l">
              <a:buFont typeface="Arial" panose="020B0604020202020204" pitchFamily="34" charset="0"/>
              <a:buChar char="•"/>
            </a:pPr>
            <a:r>
              <a:rPr lang="en-US" sz="2800" b="0" i="0" dirty="0">
                <a:effectLst/>
              </a:rPr>
              <a:t>NLM Scrubber </a:t>
            </a:r>
          </a:p>
          <a:p>
            <a:pPr marL="457200" indent="-457200" algn="l">
              <a:buFont typeface="Arial" panose="020B0604020202020204" pitchFamily="34" charset="0"/>
              <a:buChar char="•"/>
            </a:pPr>
            <a:r>
              <a:rPr lang="en-US" sz="2800" b="0" i="0" dirty="0">
                <a:effectLst/>
              </a:rPr>
              <a:t>PubChem  </a:t>
            </a:r>
          </a:p>
          <a:p>
            <a:pPr marL="457200" indent="-457200" algn="l">
              <a:buFont typeface="Arial" panose="020B0604020202020204" pitchFamily="34" charset="0"/>
              <a:buChar char="•"/>
            </a:pPr>
            <a:r>
              <a:rPr lang="en-US" sz="2800" b="0" i="0" dirty="0">
                <a:effectLst/>
              </a:rPr>
              <a:t>RxNorm and </a:t>
            </a:r>
            <a:r>
              <a:rPr lang="en-US" sz="2800" b="0" i="0" dirty="0" err="1">
                <a:effectLst/>
              </a:rPr>
              <a:t>RxNav</a:t>
            </a:r>
            <a:r>
              <a:rPr lang="en-US" sz="2800" b="0" i="0" dirty="0">
                <a:effectLst/>
              </a:rPr>
              <a:t>  </a:t>
            </a:r>
          </a:p>
          <a:p>
            <a:endParaRPr lang="en-US" dirty="0"/>
          </a:p>
        </p:txBody>
      </p:sp>
      <p:pic>
        <p:nvPicPr>
          <p:cNvPr id="8" name="Picture 7" descr="A close-up of a medical report&#10;&#10;Description automatically generated">
            <a:extLst>
              <a:ext uri="{FF2B5EF4-FFF2-40B4-BE49-F238E27FC236}">
                <a16:creationId xmlns:a16="http://schemas.microsoft.com/office/drawing/2014/main" id="{344D8CA4-44F8-EAEF-F633-985371390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8350">
            <a:off x="7001536" y="730288"/>
            <a:ext cx="4061707" cy="5029200"/>
          </a:xfrm>
          <a:prstGeom prst="rect">
            <a:avLst/>
          </a:prstGeom>
          <a:ln>
            <a:solidFill>
              <a:schemeClr val="accent1"/>
            </a:solidFill>
          </a:ln>
        </p:spPr>
      </p:pic>
    </p:spTree>
    <p:extLst>
      <p:ext uri="{BB962C8B-B14F-4D97-AF65-F5344CB8AC3E}">
        <p14:creationId xmlns:p14="http://schemas.microsoft.com/office/powerpoint/2010/main" val="112918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522C-C1EB-E762-FCC4-D564554878F4}"/>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1639494-769E-B679-929C-0B8EB9D6FE74}"/>
              </a:ext>
            </a:extLst>
          </p:cNvPr>
          <p:cNvSpPr>
            <a:spLocks noGrp="1"/>
          </p:cNvSpPr>
          <p:nvPr>
            <p:ph idx="1"/>
          </p:nvPr>
        </p:nvSpPr>
        <p:spPr/>
        <p:txBody>
          <a:bodyPr>
            <a:normAutofit fontScale="70000" lnSpcReduction="20000"/>
          </a:bodyPr>
          <a:lstStyle/>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  Call to Order and Welcome- Mary Pat Harnegie</a:t>
            </a:r>
          </a:p>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  Approval of Minutes from Spring 2023 Business Meeting- Tom Hayes</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3.  Officer Reports/Committee Reports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Past President’s Report- Mandy Neudecker</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President’s Report- Mary Pat Harnegie</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President-Elect/Program Committee Report- Stacy Gall</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Membership and Treasurer’s Reports- Shelley Ivary</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Web Administrator’s Report- Leslie Lindsey</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Communications Committee Report-Catherine King</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Archives Report- Diane De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Luco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Sydelko Scholarship Report- Ellen Franks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Midwest Chapter MLA Report- Mary Pat Harnegie</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NNLM Region 6 Update- Neil Nero</a:t>
            </a:r>
          </a:p>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4.  Old business/New business</a:t>
            </a:r>
          </a:p>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5.  Call for motions to adjourn</a:t>
            </a:r>
          </a:p>
          <a:p>
            <a:endParaRPr lang="en-US" dirty="0"/>
          </a:p>
        </p:txBody>
      </p:sp>
    </p:spTree>
    <p:extLst>
      <p:ext uri="{BB962C8B-B14F-4D97-AF65-F5344CB8AC3E}">
        <p14:creationId xmlns:p14="http://schemas.microsoft.com/office/powerpoint/2010/main" val="18759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2B2E-151F-B8CD-A5C8-879820AE542A}"/>
              </a:ext>
            </a:extLst>
          </p:cNvPr>
          <p:cNvSpPr>
            <a:spLocks noGrp="1"/>
          </p:cNvSpPr>
          <p:nvPr>
            <p:ph type="title"/>
          </p:nvPr>
        </p:nvSpPr>
        <p:spPr>
          <a:xfrm>
            <a:off x="651302" y="713035"/>
            <a:ext cx="10891092" cy="812800"/>
          </a:xfrm>
        </p:spPr>
        <p:txBody>
          <a:bodyPr>
            <a:normAutofit/>
          </a:bodyPr>
          <a:lstStyle/>
          <a:p>
            <a:r>
              <a:rPr lang="en-US" dirty="0">
                <a:cs typeface="Calibri" panose="020F0502020204030204" pitchFamily="34" charset="0"/>
              </a:rPr>
              <a:t>NNLM Health Misinformation Resource Guide</a:t>
            </a:r>
            <a:endParaRPr lang="en-US" dirty="0"/>
          </a:p>
        </p:txBody>
      </p:sp>
      <p:pic>
        <p:nvPicPr>
          <p:cNvPr id="4" name="Picture 3" descr="A blue square with white text&#10;&#10;Description automatically generated">
            <a:extLst>
              <a:ext uri="{FF2B5EF4-FFF2-40B4-BE49-F238E27FC236}">
                <a16:creationId xmlns:a16="http://schemas.microsoft.com/office/drawing/2014/main" id="{DD4E73FF-EEF0-5DAE-368E-A1E5FF6A5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700" y="1791389"/>
            <a:ext cx="6949442" cy="1737360"/>
          </a:xfrm>
          <a:prstGeom prst="rect">
            <a:avLst/>
          </a:prstGeom>
        </p:spPr>
      </p:pic>
      <p:sp>
        <p:nvSpPr>
          <p:cNvPr id="6" name="TextBox 5">
            <a:extLst>
              <a:ext uri="{FF2B5EF4-FFF2-40B4-BE49-F238E27FC236}">
                <a16:creationId xmlns:a16="http://schemas.microsoft.com/office/drawing/2014/main" id="{92F81C09-A260-081A-20B3-82C1876B173C}"/>
              </a:ext>
            </a:extLst>
          </p:cNvPr>
          <p:cNvSpPr txBox="1"/>
          <p:nvPr/>
        </p:nvSpPr>
        <p:spPr>
          <a:xfrm>
            <a:off x="2781699" y="3826387"/>
            <a:ext cx="6933399" cy="1538883"/>
          </a:xfrm>
          <a:prstGeom prst="rect">
            <a:avLst/>
          </a:prstGeom>
          <a:noFill/>
        </p:spPr>
        <p:txBody>
          <a:bodyPr wrap="square" rtlCol="0">
            <a:spAutoFit/>
          </a:bodyPr>
          <a:lstStyle/>
          <a:p>
            <a:pPr marL="1371600" lvl="2" indent="-457200">
              <a:buFont typeface="Arial" panose="020B0604020202020204" pitchFamily="34" charset="0"/>
              <a:buChar char="•"/>
            </a:pPr>
            <a:r>
              <a:rPr lang="en-US" sz="2800" dirty="0"/>
              <a:t>New comprehensive guide</a:t>
            </a:r>
          </a:p>
          <a:p>
            <a:endParaRPr lang="en-US" sz="1000" dirty="0"/>
          </a:p>
          <a:p>
            <a:pPr marL="1371600" lvl="2" indent="-457200">
              <a:buFont typeface="Arial" panose="020B0604020202020204" pitchFamily="34" charset="0"/>
              <a:buChar char="•"/>
            </a:pPr>
            <a:r>
              <a:rPr lang="en-US" sz="2800" b="0" i="0" dirty="0">
                <a:effectLst/>
              </a:rPr>
              <a:t>Collection of resources, tutorials, presentations, and more </a:t>
            </a:r>
          </a:p>
        </p:txBody>
      </p:sp>
    </p:spTree>
    <p:extLst>
      <p:ext uri="{BB962C8B-B14F-4D97-AF65-F5344CB8AC3E}">
        <p14:creationId xmlns:p14="http://schemas.microsoft.com/office/powerpoint/2010/main" val="950114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E728E6-1916-948A-EAFA-EBD98D8F41AA}"/>
              </a:ext>
            </a:extLst>
          </p:cNvPr>
          <p:cNvSpPr>
            <a:spLocks noGrp="1"/>
          </p:cNvSpPr>
          <p:nvPr>
            <p:ph type="title"/>
          </p:nvPr>
        </p:nvSpPr>
        <p:spPr>
          <a:xfrm>
            <a:off x="670251" y="730435"/>
            <a:ext cx="10515600" cy="943085"/>
          </a:xfrm>
        </p:spPr>
        <p:txBody>
          <a:bodyPr>
            <a:normAutofit/>
          </a:bodyPr>
          <a:lstStyle/>
          <a:p>
            <a:r>
              <a:rPr lang="en-US" sz="4400" b="0" i="0" dirty="0">
                <a:solidFill>
                  <a:srgbClr val="000000"/>
                </a:solidFill>
                <a:effectLst/>
                <a:latin typeface="Calibri" panose="020F0502020204030204" pitchFamily="34" charset="0"/>
              </a:rPr>
              <a:t>Partner Outreach Program</a:t>
            </a:r>
            <a:endParaRPr lang="en-US" dirty="0"/>
          </a:p>
        </p:txBody>
      </p:sp>
      <p:pic>
        <p:nvPicPr>
          <p:cNvPr id="19" name="Picture 205">
            <a:extLst>
              <a:ext uri="{FF2B5EF4-FFF2-40B4-BE49-F238E27FC236}">
                <a16:creationId xmlns:a16="http://schemas.microsoft.com/office/drawing/2014/main" id="{8DEA8746-A31D-5E20-29F2-737521943F1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0958176">
            <a:off x="5557494" y="1290763"/>
            <a:ext cx="6442211" cy="3936753"/>
          </a:xfrm>
          <a:prstGeom prst="rect">
            <a:avLst/>
          </a:prstGeom>
        </p:spPr>
      </p:pic>
      <p:sp>
        <p:nvSpPr>
          <p:cNvPr id="20" name="TextBox 19">
            <a:extLst>
              <a:ext uri="{FF2B5EF4-FFF2-40B4-BE49-F238E27FC236}">
                <a16:creationId xmlns:a16="http://schemas.microsoft.com/office/drawing/2014/main" id="{9BD0494B-8499-051E-6861-AB2F8654B537}"/>
              </a:ext>
            </a:extLst>
          </p:cNvPr>
          <p:cNvSpPr txBox="1"/>
          <p:nvPr/>
        </p:nvSpPr>
        <p:spPr>
          <a:xfrm rot="20360892">
            <a:off x="8130044" y="3044279"/>
            <a:ext cx="158620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a:ea typeface="+mn-ea"/>
                <a:cs typeface="Calibri"/>
              </a:rPr>
              <a:t>POP!</a:t>
            </a:r>
          </a:p>
        </p:txBody>
      </p:sp>
      <p:sp>
        <p:nvSpPr>
          <p:cNvPr id="23" name="Text Placeholder 3">
            <a:extLst>
              <a:ext uri="{FF2B5EF4-FFF2-40B4-BE49-F238E27FC236}">
                <a16:creationId xmlns:a16="http://schemas.microsoft.com/office/drawing/2014/main" id="{226507B3-6031-9EDD-6614-EBBEE9F04025}"/>
              </a:ext>
            </a:extLst>
          </p:cNvPr>
          <p:cNvSpPr txBox="1">
            <a:spLocks/>
          </p:cNvSpPr>
          <p:nvPr/>
        </p:nvSpPr>
        <p:spPr>
          <a:xfrm>
            <a:off x="670251" y="2011020"/>
            <a:ext cx="5290282" cy="37801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pPr>
            <a:r>
              <a:rPr lang="en-US" dirty="0">
                <a:cs typeface="Calibri" panose="020F0502020204030204"/>
              </a:rPr>
              <a:t>15 ambassador organizations</a:t>
            </a:r>
          </a:p>
          <a:p>
            <a:pPr marL="285750" indent="-285750">
              <a:lnSpc>
                <a:spcPct val="100000"/>
              </a:lnSpc>
            </a:pPr>
            <a:endParaRPr lang="en-US" sz="800" dirty="0">
              <a:cs typeface="Calibri" panose="020F0502020204030204"/>
            </a:endParaRPr>
          </a:p>
          <a:p>
            <a:pPr marL="285750" indent="-285750">
              <a:lnSpc>
                <a:spcPct val="100000"/>
              </a:lnSpc>
            </a:pPr>
            <a:r>
              <a:rPr lang="en-US" dirty="0">
                <a:cs typeface="Calibri" panose="020F0502020204030204"/>
              </a:rPr>
              <a:t>Partnering to expand outreach and increase membership</a:t>
            </a:r>
          </a:p>
          <a:p>
            <a:pPr marL="285750" indent="-285750">
              <a:lnSpc>
                <a:spcPct val="100000"/>
              </a:lnSpc>
            </a:pPr>
            <a:endParaRPr lang="en-US" sz="800" dirty="0">
              <a:cs typeface="Calibri" panose="020F0502020204030204"/>
            </a:endParaRPr>
          </a:p>
          <a:p>
            <a:pPr marL="285750" indent="-285750">
              <a:lnSpc>
                <a:spcPct val="100000"/>
              </a:lnSpc>
            </a:pPr>
            <a:r>
              <a:rPr lang="en-US" dirty="0">
                <a:cs typeface="Calibri" panose="020F0502020204030204"/>
              </a:rPr>
              <a:t>Identifying health information needs at the community level</a:t>
            </a:r>
          </a:p>
          <a:p>
            <a:pPr marL="0" indent="0">
              <a:buNone/>
            </a:pPr>
            <a:endParaRPr lang="en-US" sz="2400" dirty="0">
              <a:cs typeface="Calibri" panose="020F0502020204030204"/>
            </a:endParaRPr>
          </a:p>
        </p:txBody>
      </p:sp>
    </p:spTree>
    <p:extLst>
      <p:ext uri="{BB962C8B-B14F-4D97-AF65-F5344CB8AC3E}">
        <p14:creationId xmlns:p14="http://schemas.microsoft.com/office/powerpoint/2010/main" val="1100279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E0C55-9E14-C606-E43D-05AFCDCAE018}"/>
              </a:ext>
            </a:extLst>
          </p:cNvPr>
          <p:cNvSpPr>
            <a:spLocks noGrp="1"/>
          </p:cNvSpPr>
          <p:nvPr>
            <p:ph type="title"/>
          </p:nvPr>
        </p:nvSpPr>
        <p:spPr>
          <a:xfrm>
            <a:off x="825501" y="557212"/>
            <a:ext cx="6392285" cy="1025236"/>
          </a:xfrm>
        </p:spPr>
        <p:txBody>
          <a:bodyPr anchor="b">
            <a:normAutofit fontScale="90000"/>
          </a:bodyPr>
          <a:lstStyle/>
          <a:p>
            <a:r>
              <a:rPr lang="en-US" sz="4400" dirty="0"/>
              <a:t>State Advisory Groups</a:t>
            </a:r>
            <a:br>
              <a:rPr lang="en-US" sz="4400" dirty="0"/>
            </a:br>
            <a:r>
              <a:rPr lang="en-US" sz="4400" dirty="0"/>
              <a:t>Ohio: Menstrual Health</a:t>
            </a:r>
          </a:p>
        </p:txBody>
      </p:sp>
      <p:pic>
        <p:nvPicPr>
          <p:cNvPr id="4" name="Picture 3" descr="A purple background with white text 1 in 4 Females miss school or work monthly from not having access to products&#10;&#10;">
            <a:extLst>
              <a:ext uri="{FF2B5EF4-FFF2-40B4-BE49-F238E27FC236}">
                <a16:creationId xmlns:a16="http://schemas.microsoft.com/office/drawing/2014/main" id="{DC75D526-BD37-5319-82AB-9DF9FAB27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475" y="2194558"/>
            <a:ext cx="5266944" cy="2468880"/>
          </a:xfrm>
          <a:prstGeom prst="rect">
            <a:avLst/>
          </a:prstGeom>
        </p:spPr>
      </p:pic>
      <p:sp>
        <p:nvSpPr>
          <p:cNvPr id="6" name="Content Placeholder 2">
            <a:extLst>
              <a:ext uri="{FF2B5EF4-FFF2-40B4-BE49-F238E27FC236}">
                <a16:creationId xmlns:a16="http://schemas.microsoft.com/office/drawing/2014/main" id="{62696A1B-05FF-0640-54C8-059D4365EEEB}"/>
              </a:ext>
            </a:extLst>
          </p:cNvPr>
          <p:cNvSpPr>
            <a:spLocks noGrp="1" noChangeAspect="1"/>
          </p:cNvSpPr>
          <p:nvPr>
            <p:ph idx="1"/>
          </p:nvPr>
        </p:nvSpPr>
        <p:spPr>
          <a:xfrm>
            <a:off x="6866419" y="1412421"/>
            <a:ext cx="3639276" cy="4033153"/>
          </a:xfrm>
          <a:prstGeom prst="roundRect">
            <a:avLst>
              <a:gd name="adj" fmla="val 22392"/>
            </a:avLst>
          </a:prstGeom>
          <a:gradFill flip="none" rotWithShape="1">
            <a:gsLst>
              <a:gs pos="0">
                <a:srgbClr val="FF2600">
                  <a:tint val="66000"/>
                  <a:satMod val="160000"/>
                </a:srgbClr>
              </a:gs>
              <a:gs pos="50000">
                <a:srgbClr val="FF2600">
                  <a:tint val="44500"/>
                  <a:satMod val="160000"/>
                </a:srgbClr>
              </a:gs>
              <a:gs pos="100000">
                <a:srgbClr val="FF2600">
                  <a:tint val="23500"/>
                  <a:satMod val="160000"/>
                </a:srgbClr>
              </a:gs>
            </a:gsLst>
            <a:lin ang="13500000" scaled="1"/>
            <a:tileRect/>
          </a:gradFill>
          <a:ln w="19050">
            <a:noFill/>
          </a:ln>
        </p:spPr>
        <p:style>
          <a:lnRef idx="2">
            <a:schemeClr val="accent2"/>
          </a:lnRef>
          <a:fillRef idx="1">
            <a:schemeClr val="lt1"/>
          </a:fillRef>
          <a:effectRef idx="0">
            <a:schemeClr val="accent2"/>
          </a:effectRef>
          <a:fontRef idx="minor">
            <a:schemeClr val="dk1"/>
          </a:fontRef>
        </p:style>
        <p:txBody>
          <a:bodyPr>
            <a:noAutofit/>
          </a:bodyPr>
          <a:lstStyle/>
          <a:p>
            <a:pPr>
              <a:lnSpc>
                <a:spcPct val="100000"/>
              </a:lnSpc>
              <a:spcBef>
                <a:spcPts val="0"/>
              </a:spcBef>
            </a:pPr>
            <a:r>
              <a:rPr lang="en-US" sz="2800" dirty="0"/>
              <a:t>Raise awareness for period equity</a:t>
            </a:r>
          </a:p>
          <a:p>
            <a:pPr marL="0" indent="0">
              <a:lnSpc>
                <a:spcPct val="100000"/>
              </a:lnSpc>
              <a:spcBef>
                <a:spcPts val="0"/>
              </a:spcBef>
              <a:buNone/>
            </a:pPr>
            <a:endParaRPr lang="en-US" sz="1000" dirty="0"/>
          </a:p>
          <a:p>
            <a:pPr>
              <a:lnSpc>
                <a:spcPct val="100000"/>
              </a:lnSpc>
              <a:spcBef>
                <a:spcPts val="0"/>
              </a:spcBef>
            </a:pPr>
            <a:r>
              <a:rPr lang="en-US" sz="2800" dirty="0"/>
              <a:t>Reduce stigma surrounding menstruation</a:t>
            </a:r>
          </a:p>
          <a:p>
            <a:pPr marL="0" indent="0">
              <a:lnSpc>
                <a:spcPct val="100000"/>
              </a:lnSpc>
              <a:spcBef>
                <a:spcPts val="0"/>
              </a:spcBef>
              <a:buNone/>
            </a:pPr>
            <a:endParaRPr lang="en-US" sz="1000" dirty="0"/>
          </a:p>
          <a:p>
            <a:pPr>
              <a:lnSpc>
                <a:spcPct val="100000"/>
              </a:lnSpc>
              <a:spcBef>
                <a:spcPts val="0"/>
              </a:spcBef>
            </a:pPr>
            <a:r>
              <a:rPr lang="en-US" sz="2800" dirty="0"/>
              <a:t>Share trustworthy health information</a:t>
            </a:r>
          </a:p>
        </p:txBody>
      </p:sp>
    </p:spTree>
    <p:extLst>
      <p:ext uri="{BB962C8B-B14F-4D97-AF65-F5344CB8AC3E}">
        <p14:creationId xmlns:p14="http://schemas.microsoft.com/office/powerpoint/2010/main" val="76548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286A-0784-44E6-B6D5-C86A744F39F6}"/>
              </a:ext>
            </a:extLst>
          </p:cNvPr>
          <p:cNvSpPr>
            <a:spLocks noGrp="1"/>
          </p:cNvSpPr>
          <p:nvPr>
            <p:ph type="title"/>
          </p:nvPr>
        </p:nvSpPr>
        <p:spPr>
          <a:xfrm>
            <a:off x="622477" y="438014"/>
            <a:ext cx="3071238" cy="1325563"/>
          </a:xfrm>
        </p:spPr>
        <p:txBody>
          <a:bodyPr/>
          <a:lstStyle/>
          <a:p>
            <a:r>
              <a:rPr lang="en-US" dirty="0"/>
              <a:t>Thank you!</a:t>
            </a:r>
          </a:p>
        </p:txBody>
      </p:sp>
      <p:sp>
        <p:nvSpPr>
          <p:cNvPr id="3" name="Content Placeholder 2">
            <a:extLst>
              <a:ext uri="{FF2B5EF4-FFF2-40B4-BE49-F238E27FC236}">
                <a16:creationId xmlns:a16="http://schemas.microsoft.com/office/drawing/2014/main" id="{21B849C8-22F3-4E58-A8B5-8BBC1B49BCF2}"/>
              </a:ext>
            </a:extLst>
          </p:cNvPr>
          <p:cNvSpPr>
            <a:spLocks noGrp="1"/>
          </p:cNvSpPr>
          <p:nvPr>
            <p:ph idx="1"/>
          </p:nvPr>
        </p:nvSpPr>
        <p:spPr>
          <a:xfrm>
            <a:off x="5146099" y="2722324"/>
            <a:ext cx="5055992" cy="904728"/>
          </a:xfrm>
        </p:spPr>
        <p:txBody>
          <a:bodyPr>
            <a:normAutofit fontScale="70000" lnSpcReduction="20000"/>
          </a:bodyPr>
          <a:lstStyle/>
          <a:p>
            <a:pPr marL="0" indent="0">
              <a:buNone/>
            </a:pPr>
            <a:r>
              <a:rPr lang="en-US" sz="7200" b="0" i="0" dirty="0">
                <a:solidFill>
                  <a:srgbClr val="FFFFFF"/>
                </a:solidFill>
                <a:effectLst/>
                <a:latin typeface="system-ui"/>
              </a:rPr>
              <a:t> </a:t>
            </a:r>
            <a:r>
              <a:rPr lang="en-US" sz="5400" dirty="0">
                <a:latin typeface="system-ui"/>
                <a:hlinkClick r:id="rId3"/>
              </a:rPr>
              <a:t>e</a:t>
            </a:r>
            <a:r>
              <a:rPr lang="en-US" sz="5400" b="0" i="0" dirty="0">
                <a:effectLst/>
                <a:latin typeface="system-ui"/>
                <a:hlinkClick r:id="rId3"/>
              </a:rPr>
              <a:t>rica-lake@uiowa.edu</a:t>
            </a:r>
            <a:r>
              <a:rPr lang="en-US" sz="5400" b="0" i="0" dirty="0">
                <a:effectLst/>
                <a:latin typeface="system-ui"/>
              </a:rPr>
              <a:t>  </a:t>
            </a:r>
            <a:endParaRPr lang="en-US" sz="3200" dirty="0"/>
          </a:p>
          <a:p>
            <a:pPr marL="0" indent="0">
              <a:buNone/>
            </a:pPr>
            <a:endParaRPr lang="en-US" sz="4400" dirty="0"/>
          </a:p>
        </p:txBody>
      </p:sp>
      <p:pic>
        <p:nvPicPr>
          <p:cNvPr id="5" name="Picture 4" descr="Icon&#10;&#10;Description automatically generated">
            <a:extLst>
              <a:ext uri="{FF2B5EF4-FFF2-40B4-BE49-F238E27FC236}">
                <a16:creationId xmlns:a16="http://schemas.microsoft.com/office/drawing/2014/main" id="{6D238CCE-7C04-415D-9B46-E3F1C33F8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609" y="1465221"/>
            <a:ext cx="2884490" cy="2884490"/>
          </a:xfrm>
          <a:prstGeom prst="rect">
            <a:avLst/>
          </a:prstGeom>
        </p:spPr>
      </p:pic>
      <p:sp>
        <p:nvSpPr>
          <p:cNvPr id="4" name="TextBox 3">
            <a:extLst>
              <a:ext uri="{FF2B5EF4-FFF2-40B4-BE49-F238E27FC236}">
                <a16:creationId xmlns:a16="http://schemas.microsoft.com/office/drawing/2014/main" id="{61732EC8-1E9C-CD1A-22F4-06CAEF317277}"/>
              </a:ext>
            </a:extLst>
          </p:cNvPr>
          <p:cNvSpPr txBox="1"/>
          <p:nvPr/>
        </p:nvSpPr>
        <p:spPr>
          <a:xfrm>
            <a:off x="575480" y="4585798"/>
            <a:ext cx="11025117" cy="1200329"/>
          </a:xfrm>
          <a:prstGeom prst="rect">
            <a:avLst/>
          </a:prstGeom>
          <a:noFill/>
        </p:spPr>
        <p:txBody>
          <a:bodyPr wrap="square" rtlCol="0">
            <a:spAutoFit/>
          </a:bodyPr>
          <a:lstStyle/>
          <a:p>
            <a:pPr algn="ctr"/>
            <a:r>
              <a:rPr lang="en-US" b="0" i="0" dirty="0">
                <a:solidFill>
                  <a:srgbClr val="666666"/>
                </a:solidFill>
                <a:effectLst/>
              </a:rPr>
              <a:t>This project has been funded in whole or in part with Federal funds from the Department of Health and Human Services, National Institutes of Health, National Library of Medicine, under Grant Number UG4 LM013729 with the University of Iowa.</a:t>
            </a:r>
            <a:endParaRPr lang="en-US" dirty="0"/>
          </a:p>
          <a:p>
            <a:endParaRPr lang="en-US" dirty="0"/>
          </a:p>
        </p:txBody>
      </p:sp>
    </p:spTree>
    <p:extLst>
      <p:ext uri="{BB962C8B-B14F-4D97-AF65-F5344CB8AC3E}">
        <p14:creationId xmlns:p14="http://schemas.microsoft.com/office/powerpoint/2010/main" val="4260455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B5138-7CA0-B516-A687-B35BCEF28C29}"/>
              </a:ext>
            </a:extLst>
          </p:cNvPr>
          <p:cNvSpPr>
            <a:spLocks noGrp="1"/>
          </p:cNvSpPr>
          <p:nvPr>
            <p:ph type="title"/>
          </p:nvPr>
        </p:nvSpPr>
        <p:spPr/>
        <p:txBody>
          <a:bodyPr/>
          <a:lstStyle/>
          <a:p>
            <a:r>
              <a:rPr lang="en-US" sz="3200" dirty="0"/>
              <a:t>Treasurer’s report	</a:t>
            </a:r>
          </a:p>
        </p:txBody>
      </p:sp>
      <p:pic>
        <p:nvPicPr>
          <p:cNvPr id="4" name="Content Placeholder 3">
            <a:extLst>
              <a:ext uri="{FF2B5EF4-FFF2-40B4-BE49-F238E27FC236}">
                <a16:creationId xmlns:a16="http://schemas.microsoft.com/office/drawing/2014/main" id="{FFB83981-83D6-3A34-6CD6-7893396D7929}"/>
              </a:ext>
            </a:extLst>
          </p:cNvPr>
          <p:cNvPicPr>
            <a:picLocks noGrp="1" noChangeAspect="1"/>
          </p:cNvPicPr>
          <p:nvPr>
            <p:ph idx="1"/>
          </p:nvPr>
        </p:nvPicPr>
        <p:blipFill>
          <a:blip r:embed="rId2"/>
          <a:stretch>
            <a:fillRect/>
          </a:stretch>
        </p:blipFill>
        <p:spPr>
          <a:xfrm>
            <a:off x="961053" y="1753199"/>
            <a:ext cx="9461241" cy="4681635"/>
          </a:xfrm>
          <a:prstGeom prst="rect">
            <a:avLst/>
          </a:prstGeom>
        </p:spPr>
      </p:pic>
    </p:spTree>
    <p:extLst>
      <p:ext uri="{BB962C8B-B14F-4D97-AF65-F5344CB8AC3E}">
        <p14:creationId xmlns:p14="http://schemas.microsoft.com/office/powerpoint/2010/main" val="519783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317AC9-DB63-6D55-CBA1-403F82025FFA}"/>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Membership Report</a:t>
            </a:r>
            <a:br>
              <a:rPr lang="en-US" sz="4000" dirty="0">
                <a:solidFill>
                  <a:srgbClr val="FFFFFF"/>
                </a:solidFill>
              </a:rPr>
            </a:br>
            <a:r>
              <a:rPr lang="en-US" sz="2400" dirty="0">
                <a:solidFill>
                  <a:srgbClr val="FFFFFF"/>
                </a:solidFill>
              </a:rPr>
              <a:t>(</a:t>
            </a:r>
            <a:r>
              <a:rPr lang="en-US" sz="2400" dirty="0">
                <a:solidFill>
                  <a:schemeClr val="bg1"/>
                </a:solidFill>
              </a:rPr>
              <a:t>as of 10/12/23)</a:t>
            </a:r>
            <a:r>
              <a:rPr lang="en-US" sz="2400" dirty="0">
                <a:solidFill>
                  <a:srgbClr val="FFFFFF"/>
                </a:solidFill>
              </a:rPr>
              <a:t> </a:t>
            </a:r>
          </a:p>
        </p:txBody>
      </p:sp>
      <p:sp>
        <p:nvSpPr>
          <p:cNvPr id="3" name="Content Placeholder 2">
            <a:extLst>
              <a:ext uri="{FF2B5EF4-FFF2-40B4-BE49-F238E27FC236}">
                <a16:creationId xmlns:a16="http://schemas.microsoft.com/office/drawing/2014/main" id="{B5706D1E-29E5-AE47-7CDB-19E22C24EFDA}"/>
              </a:ext>
            </a:extLst>
          </p:cNvPr>
          <p:cNvSpPr>
            <a:spLocks noGrp="1"/>
          </p:cNvSpPr>
          <p:nvPr>
            <p:ph idx="1"/>
          </p:nvPr>
        </p:nvSpPr>
        <p:spPr>
          <a:xfrm>
            <a:off x="4810259" y="649480"/>
            <a:ext cx="6555347" cy="5546047"/>
          </a:xfrm>
        </p:spPr>
        <p:txBody>
          <a:bodyPr anchor="ctr">
            <a:normAutofit/>
          </a:bodyPr>
          <a:lstStyle/>
          <a:p>
            <a:r>
              <a:rPr lang="en-US" sz="2400" dirty="0"/>
              <a:t>Members </a:t>
            </a:r>
          </a:p>
          <a:p>
            <a:pPr lvl="1"/>
            <a:r>
              <a:rPr lang="en-US" sz="2000" dirty="0"/>
              <a:t>Active 52 (decrease of 2), 51 Regular, 1 Library Student</a:t>
            </a:r>
          </a:p>
          <a:p>
            <a:pPr lvl="1"/>
            <a:r>
              <a:rPr lang="en-US" sz="2000" dirty="0"/>
              <a:t>16 Renewal Overdue </a:t>
            </a:r>
          </a:p>
          <a:p>
            <a:pPr lvl="1"/>
            <a:r>
              <a:rPr lang="en-US" sz="2000" dirty="0"/>
              <a:t>14 Lapsed </a:t>
            </a:r>
          </a:p>
          <a:p>
            <a:pPr lvl="1"/>
            <a:r>
              <a:rPr lang="en-US" sz="2000" dirty="0"/>
              <a:t>New Members </a:t>
            </a:r>
          </a:p>
          <a:p>
            <a:pPr lvl="2"/>
            <a:r>
              <a:rPr lang="en-US" dirty="0"/>
              <a:t>Jess Elder, Cedarville University </a:t>
            </a:r>
          </a:p>
          <a:p>
            <a:pPr lvl="2"/>
            <a:r>
              <a:rPr lang="en-US" dirty="0"/>
              <a:t>Beth St. John, OhioHealth Riverside Methodist Hospital </a:t>
            </a:r>
          </a:p>
        </p:txBody>
      </p:sp>
    </p:spTree>
    <p:extLst>
      <p:ext uri="{BB962C8B-B14F-4D97-AF65-F5344CB8AC3E}">
        <p14:creationId xmlns:p14="http://schemas.microsoft.com/office/powerpoint/2010/main" val="3759524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Map Symbol 2 color.png">
            <a:extLst>
              <a:ext uri="{FF2B5EF4-FFF2-40B4-BE49-F238E27FC236}">
                <a16:creationId xmlns:a16="http://schemas.microsoft.com/office/drawing/2014/main" id="{168B3DDC-41B3-51C8-BFBC-BABB37741376}"/>
              </a:ext>
            </a:extLst>
          </p:cNvPr>
          <p:cNvPicPr>
            <a:picLocks noChangeAspect="1"/>
          </p:cNvPicPr>
          <p:nvPr/>
        </p:nvPicPr>
        <p:blipFill rotWithShape="1">
          <a:blip r:embed="rId3"/>
          <a:srcRect l="2265"/>
          <a:stretch/>
        </p:blipFill>
        <p:spPr>
          <a:xfrm>
            <a:off x="292608" y="792942"/>
            <a:ext cx="11276518" cy="3200400"/>
          </a:xfrm>
          <a:prstGeom prst="rect">
            <a:avLst/>
          </a:prstGeom>
        </p:spPr>
      </p:pic>
      <p:sp>
        <p:nvSpPr>
          <p:cNvPr id="7" name="Title 6">
            <a:extLst>
              <a:ext uri="{FF2B5EF4-FFF2-40B4-BE49-F238E27FC236}">
                <a16:creationId xmlns:a16="http://schemas.microsoft.com/office/drawing/2014/main" id="{19777D07-F39B-9514-4BDA-760A93390E63}"/>
              </a:ext>
            </a:extLst>
          </p:cNvPr>
          <p:cNvSpPr>
            <a:spLocks noGrp="1"/>
          </p:cNvSpPr>
          <p:nvPr>
            <p:ph type="title"/>
          </p:nvPr>
        </p:nvSpPr>
        <p:spPr>
          <a:xfrm>
            <a:off x="5610387" y="4046375"/>
            <a:ext cx="5671062" cy="1325563"/>
          </a:xfrm>
        </p:spPr>
        <p:txBody>
          <a:bodyPr>
            <a:noAutofit/>
          </a:bodyPr>
          <a:lstStyle/>
          <a:p>
            <a:r>
              <a:rPr lang="en-US" sz="3600" dirty="0">
                <a:solidFill>
                  <a:schemeClr val="accent1">
                    <a:lumMod val="75000"/>
                  </a:schemeClr>
                </a:solidFill>
                <a:latin typeface="Arial" panose="020B0604020202020204" pitchFamily="34" charset="0"/>
                <a:cs typeface="Arial" panose="020B0604020202020204" pitchFamily="34" charset="0"/>
              </a:rPr>
              <a:t>Region 6 Update</a:t>
            </a:r>
            <a:br>
              <a:rPr lang="en-US" sz="3600" dirty="0">
                <a:solidFill>
                  <a:schemeClr val="accent1">
                    <a:lumMod val="75000"/>
                  </a:schemeClr>
                </a:solidFill>
                <a:latin typeface="Arial" panose="020B0604020202020204" pitchFamily="34" charset="0"/>
                <a:cs typeface="Arial" panose="020B0604020202020204" pitchFamily="34" charset="0"/>
              </a:rPr>
            </a:br>
            <a:r>
              <a:rPr lang="en-US" sz="3600" dirty="0">
                <a:solidFill>
                  <a:schemeClr val="accent1">
                    <a:lumMod val="75000"/>
                  </a:schemeClr>
                </a:solidFill>
                <a:latin typeface="Arial" panose="020B0604020202020204" pitchFamily="34" charset="0"/>
                <a:cs typeface="Arial" panose="020B0604020202020204" pitchFamily="34" charset="0"/>
              </a:rPr>
              <a:t>OHSLA Annual Meeting</a:t>
            </a:r>
            <a:br>
              <a:rPr lang="en-US" sz="3600" dirty="0">
                <a:solidFill>
                  <a:schemeClr val="accent1">
                    <a:lumMod val="75000"/>
                  </a:schemeClr>
                </a:solidFill>
                <a:latin typeface="Arial" panose="020B0604020202020204" pitchFamily="34" charset="0"/>
                <a:cs typeface="Arial" panose="020B0604020202020204" pitchFamily="34" charset="0"/>
              </a:rPr>
            </a:br>
            <a:r>
              <a:rPr lang="en-US" sz="3600" dirty="0">
                <a:solidFill>
                  <a:schemeClr val="accent1">
                    <a:lumMod val="75000"/>
                  </a:schemeClr>
                </a:solidFill>
                <a:latin typeface="Arial" panose="020B0604020202020204" pitchFamily="34" charset="0"/>
                <a:cs typeface="Arial" panose="020B0604020202020204" pitchFamily="34" charset="0"/>
              </a:rPr>
              <a:t>October 20, 2023</a:t>
            </a:r>
          </a:p>
        </p:txBody>
      </p:sp>
    </p:spTree>
    <p:extLst>
      <p:ext uri="{BB962C8B-B14F-4D97-AF65-F5344CB8AC3E}">
        <p14:creationId xmlns:p14="http://schemas.microsoft.com/office/powerpoint/2010/main" val="3521058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8D8F-BD48-4E9F-85D8-63A9C1ADF71C}"/>
              </a:ext>
            </a:extLst>
          </p:cNvPr>
          <p:cNvSpPr>
            <a:spLocks noGrp="1"/>
          </p:cNvSpPr>
          <p:nvPr>
            <p:ph type="title"/>
          </p:nvPr>
        </p:nvSpPr>
        <p:spPr>
          <a:xfrm>
            <a:off x="1156242" y="727933"/>
            <a:ext cx="2512347" cy="954106"/>
          </a:xfrm>
        </p:spPr>
        <p:txBody>
          <a:bodyPr>
            <a:noAutofit/>
          </a:bodyPr>
          <a:lstStyle/>
          <a:p>
            <a:r>
              <a:rPr lang="en-US" dirty="0"/>
              <a:t>Our Team</a:t>
            </a:r>
            <a:endParaRPr lang="en-US" dirty="0">
              <a:cs typeface="Calibri" panose="020F0502020204030204" pitchFamily="34" charset="0"/>
            </a:endParaRPr>
          </a:p>
        </p:txBody>
      </p:sp>
      <p:sp>
        <p:nvSpPr>
          <p:cNvPr id="3" name="TextBox 2">
            <a:extLst>
              <a:ext uri="{FF2B5EF4-FFF2-40B4-BE49-F238E27FC236}">
                <a16:creationId xmlns:a16="http://schemas.microsoft.com/office/drawing/2014/main" id="{AE4BD4D4-05F7-4E43-B364-ACF7CC0FBB6A}"/>
              </a:ext>
            </a:extLst>
          </p:cNvPr>
          <p:cNvSpPr txBox="1"/>
          <p:nvPr/>
        </p:nvSpPr>
        <p:spPr>
          <a:xfrm>
            <a:off x="1327285" y="4494587"/>
            <a:ext cx="2037262" cy="646331"/>
          </a:xfrm>
          <a:prstGeom prst="rect">
            <a:avLst/>
          </a:prstGeom>
          <a:noFill/>
        </p:spPr>
        <p:txBody>
          <a:bodyPr wrap="square" lIns="91440" tIns="45720" rIns="91440" bIns="45720" rtlCol="0" anchor="t">
            <a:spAutoFit/>
          </a:bodyPr>
          <a:lstStyle/>
          <a:p>
            <a:pPr algn="ctr"/>
            <a:r>
              <a:rPr lang="en-US" dirty="0"/>
              <a:t>Linda Walton </a:t>
            </a:r>
          </a:p>
          <a:p>
            <a:pPr algn="ctr"/>
            <a:r>
              <a:rPr lang="en-US" dirty="0"/>
              <a:t>Executive Director</a:t>
            </a:r>
          </a:p>
        </p:txBody>
      </p:sp>
      <p:sp>
        <p:nvSpPr>
          <p:cNvPr id="6" name="TextBox 5">
            <a:extLst>
              <a:ext uri="{FF2B5EF4-FFF2-40B4-BE49-F238E27FC236}">
                <a16:creationId xmlns:a16="http://schemas.microsoft.com/office/drawing/2014/main" id="{6FE97DC3-5B03-4F96-AD68-348ACFE43C44}"/>
              </a:ext>
            </a:extLst>
          </p:cNvPr>
          <p:cNvSpPr txBox="1"/>
          <p:nvPr/>
        </p:nvSpPr>
        <p:spPr>
          <a:xfrm rot="10800000" flipV="1">
            <a:off x="4488512" y="2420137"/>
            <a:ext cx="1920655" cy="861774"/>
          </a:xfrm>
          <a:prstGeom prst="rect">
            <a:avLst/>
          </a:prstGeom>
          <a:noFill/>
        </p:spPr>
        <p:txBody>
          <a:bodyPr wrap="square" lIns="91440" tIns="45720" rIns="91440" bIns="45720" rtlCol="0" anchor="t">
            <a:spAutoFit/>
          </a:bodyPr>
          <a:lstStyle/>
          <a:p>
            <a:pPr algn="ctr"/>
            <a:r>
              <a:rPr lang="en-US" dirty="0"/>
              <a:t>Miles Dietz-Castel</a:t>
            </a:r>
          </a:p>
          <a:p>
            <a:pPr algn="ctr"/>
            <a:r>
              <a:rPr lang="en-US" dirty="0"/>
              <a:t>Communications </a:t>
            </a:r>
          </a:p>
          <a:p>
            <a:pPr algn="ctr"/>
            <a:endParaRPr lang="en-US" sz="1400" dirty="0"/>
          </a:p>
        </p:txBody>
      </p:sp>
      <p:sp>
        <p:nvSpPr>
          <p:cNvPr id="7" name="TextBox 6">
            <a:extLst>
              <a:ext uri="{FF2B5EF4-FFF2-40B4-BE49-F238E27FC236}">
                <a16:creationId xmlns:a16="http://schemas.microsoft.com/office/drawing/2014/main" id="{5E7DCDCA-59D5-4110-BE1D-B0D35B64EDCC}"/>
              </a:ext>
            </a:extLst>
          </p:cNvPr>
          <p:cNvSpPr txBox="1"/>
          <p:nvPr/>
        </p:nvSpPr>
        <p:spPr>
          <a:xfrm flipH="1">
            <a:off x="4205122" y="5156624"/>
            <a:ext cx="2347729" cy="646331"/>
          </a:xfrm>
          <a:prstGeom prst="rect">
            <a:avLst/>
          </a:prstGeom>
          <a:noFill/>
        </p:spPr>
        <p:txBody>
          <a:bodyPr wrap="square" lIns="91440" tIns="45720" rIns="91440" bIns="45720" rtlCol="0" anchor="t">
            <a:spAutoFit/>
          </a:bodyPr>
          <a:lstStyle/>
          <a:p>
            <a:pPr algn="ctr"/>
            <a:r>
              <a:rPr lang="en-US" dirty="0"/>
              <a:t>Jacqueline Leskovec</a:t>
            </a:r>
          </a:p>
          <a:p>
            <a:pPr algn="ctr"/>
            <a:r>
              <a:rPr lang="en-US" dirty="0"/>
              <a:t>Membership </a:t>
            </a:r>
            <a:endParaRPr lang="en-US" sz="1400" dirty="0"/>
          </a:p>
        </p:txBody>
      </p:sp>
      <p:sp>
        <p:nvSpPr>
          <p:cNvPr id="8" name="TextBox 7">
            <a:extLst>
              <a:ext uri="{FF2B5EF4-FFF2-40B4-BE49-F238E27FC236}">
                <a16:creationId xmlns:a16="http://schemas.microsoft.com/office/drawing/2014/main" id="{AE2A177F-6D8C-400D-B77F-48A4C38EA0D4}"/>
              </a:ext>
            </a:extLst>
          </p:cNvPr>
          <p:cNvSpPr txBox="1"/>
          <p:nvPr/>
        </p:nvSpPr>
        <p:spPr>
          <a:xfrm>
            <a:off x="9056384" y="2425044"/>
            <a:ext cx="2037261" cy="646331"/>
          </a:xfrm>
          <a:prstGeom prst="rect">
            <a:avLst/>
          </a:prstGeom>
          <a:noFill/>
        </p:spPr>
        <p:txBody>
          <a:bodyPr wrap="square" lIns="91440" tIns="45720" rIns="91440" bIns="45720" rtlCol="0" anchor="t">
            <a:spAutoFit/>
          </a:bodyPr>
          <a:lstStyle/>
          <a:p>
            <a:pPr algn="ctr"/>
            <a:r>
              <a:rPr lang="en-US" dirty="0"/>
              <a:t>Bobbi Newman</a:t>
            </a:r>
          </a:p>
          <a:p>
            <a:pPr algn="ctr"/>
            <a:r>
              <a:rPr lang="en-US" dirty="0"/>
              <a:t>Public Libraries</a:t>
            </a:r>
          </a:p>
        </p:txBody>
      </p:sp>
      <p:sp>
        <p:nvSpPr>
          <p:cNvPr id="9" name="TextBox 8">
            <a:extLst>
              <a:ext uri="{FF2B5EF4-FFF2-40B4-BE49-F238E27FC236}">
                <a16:creationId xmlns:a16="http://schemas.microsoft.com/office/drawing/2014/main" id="{5646DC27-37E1-405F-8401-5A0DC3178F10}"/>
              </a:ext>
            </a:extLst>
          </p:cNvPr>
          <p:cNvSpPr txBox="1"/>
          <p:nvPr/>
        </p:nvSpPr>
        <p:spPr>
          <a:xfrm>
            <a:off x="6644427" y="2418623"/>
            <a:ext cx="2137099" cy="646331"/>
          </a:xfrm>
          <a:prstGeom prst="rect">
            <a:avLst/>
          </a:prstGeom>
          <a:noFill/>
        </p:spPr>
        <p:txBody>
          <a:bodyPr wrap="square" lIns="91440" tIns="45720" rIns="91440" bIns="45720" rtlCol="0" anchor="t">
            <a:spAutoFit/>
          </a:bodyPr>
          <a:lstStyle/>
          <a:p>
            <a:pPr algn="ctr"/>
            <a:r>
              <a:rPr lang="en-US" dirty="0"/>
              <a:t>Nora Barnett</a:t>
            </a:r>
          </a:p>
          <a:p>
            <a:pPr algn="ctr"/>
            <a:r>
              <a:rPr lang="en-US" dirty="0"/>
              <a:t>Health Professionals</a:t>
            </a:r>
          </a:p>
        </p:txBody>
      </p:sp>
      <p:sp>
        <p:nvSpPr>
          <p:cNvPr id="10" name="TextBox 9">
            <a:extLst>
              <a:ext uri="{FF2B5EF4-FFF2-40B4-BE49-F238E27FC236}">
                <a16:creationId xmlns:a16="http://schemas.microsoft.com/office/drawing/2014/main" id="{65054112-AE0F-4364-AB5F-406D19ED7E68}"/>
              </a:ext>
            </a:extLst>
          </p:cNvPr>
          <p:cNvSpPr txBox="1"/>
          <p:nvPr/>
        </p:nvSpPr>
        <p:spPr>
          <a:xfrm>
            <a:off x="6552851" y="5167174"/>
            <a:ext cx="2320247" cy="861774"/>
          </a:xfrm>
          <a:prstGeom prst="rect">
            <a:avLst/>
          </a:prstGeom>
          <a:noFill/>
        </p:spPr>
        <p:txBody>
          <a:bodyPr wrap="square" lIns="91440" tIns="45720" rIns="91440" bIns="45720" rtlCol="0" anchor="t">
            <a:spAutoFit/>
          </a:bodyPr>
          <a:lstStyle/>
          <a:p>
            <a:pPr algn="ctr"/>
            <a:r>
              <a:rPr lang="en-US" dirty="0"/>
              <a:t>Darlene Kaskie</a:t>
            </a:r>
          </a:p>
          <a:p>
            <a:pPr algn="ctr"/>
            <a:r>
              <a:rPr lang="en-US" dirty="0"/>
              <a:t>Community Outreach</a:t>
            </a:r>
            <a:endParaRPr lang="en-US" dirty="0">
              <a:cs typeface="Calibri"/>
            </a:endParaRPr>
          </a:p>
          <a:p>
            <a:pPr algn="ctr"/>
            <a:endParaRPr lang="en-US" sz="1400" dirty="0"/>
          </a:p>
        </p:txBody>
      </p:sp>
      <p:pic>
        <p:nvPicPr>
          <p:cNvPr id="12" name="Picture 11" descr="A person smiling for the camera&#10;&#10;Description automatically generated with medium confidence">
            <a:extLst>
              <a:ext uri="{FF2B5EF4-FFF2-40B4-BE49-F238E27FC236}">
                <a16:creationId xmlns:a16="http://schemas.microsoft.com/office/drawing/2014/main" id="{F1E0CEC6-5392-4F54-A775-53ABAE2C7752}"/>
              </a:ext>
            </a:extLst>
          </p:cNvPr>
          <p:cNvPicPr>
            <a:picLocks noChangeAspect="1"/>
          </p:cNvPicPr>
          <p:nvPr/>
        </p:nvPicPr>
        <p:blipFill rotWithShape="1">
          <a:blip r:embed="rId3">
            <a:extLst>
              <a:ext uri="{28A0092B-C50C-407E-A947-70E740481C1C}">
                <a14:useLocalDpi xmlns:a14="http://schemas.microsoft.com/office/drawing/2010/main" val="0"/>
              </a:ext>
            </a:extLst>
          </a:blip>
          <a:srcRect l="6701" t="474" r="8775" b="4469"/>
          <a:stretch/>
        </p:blipFill>
        <p:spPr>
          <a:xfrm>
            <a:off x="9179750" y="3230176"/>
            <a:ext cx="1678562" cy="1902886"/>
          </a:xfrm>
          <a:prstGeom prst="rect">
            <a:avLst/>
          </a:prstGeom>
          <a:ln>
            <a:solidFill>
              <a:schemeClr val="tx1"/>
            </a:solidFill>
          </a:ln>
        </p:spPr>
      </p:pic>
      <p:pic>
        <p:nvPicPr>
          <p:cNvPr id="14" name="Picture 13">
            <a:extLst>
              <a:ext uri="{FF2B5EF4-FFF2-40B4-BE49-F238E27FC236}">
                <a16:creationId xmlns:a16="http://schemas.microsoft.com/office/drawing/2014/main" id="{E6233BD8-106E-46B8-A5A3-AE99A39849D3}"/>
              </a:ext>
            </a:extLst>
          </p:cNvPr>
          <p:cNvPicPr>
            <a:picLocks noChangeAspect="1"/>
          </p:cNvPicPr>
          <p:nvPr/>
        </p:nvPicPr>
        <p:blipFill>
          <a:blip r:embed="rId4"/>
          <a:stretch>
            <a:fillRect/>
          </a:stretch>
        </p:blipFill>
        <p:spPr>
          <a:xfrm>
            <a:off x="1089743" y="2171997"/>
            <a:ext cx="2512347" cy="2163780"/>
          </a:xfrm>
          <a:prstGeom prst="rect">
            <a:avLst/>
          </a:prstGeom>
          <a:ln>
            <a:solidFill>
              <a:schemeClr val="tx1"/>
            </a:solidFill>
          </a:ln>
        </p:spPr>
      </p:pic>
      <p:pic>
        <p:nvPicPr>
          <p:cNvPr id="20" name="Picture 19" descr="A close-up of a person smiling&#10;&#10;Description automatically generated">
            <a:extLst>
              <a:ext uri="{FF2B5EF4-FFF2-40B4-BE49-F238E27FC236}">
                <a16:creationId xmlns:a16="http://schemas.microsoft.com/office/drawing/2014/main" id="{54CB2DBF-79E8-4881-B56F-F5EC45840568}"/>
              </a:ext>
            </a:extLst>
          </p:cNvPr>
          <p:cNvPicPr>
            <a:picLocks noChangeAspect="1"/>
          </p:cNvPicPr>
          <p:nvPr/>
        </p:nvPicPr>
        <p:blipFill rotWithShape="1">
          <a:blip r:embed="rId5">
            <a:extLst>
              <a:ext uri="{28A0092B-C50C-407E-A947-70E740481C1C}">
                <a14:useLocalDpi xmlns:a14="http://schemas.microsoft.com/office/drawing/2010/main" val="0"/>
              </a:ext>
            </a:extLst>
          </a:blip>
          <a:srcRect l="7599"/>
          <a:stretch/>
        </p:blipFill>
        <p:spPr>
          <a:xfrm>
            <a:off x="6771746" y="3205040"/>
            <a:ext cx="1882459" cy="1935878"/>
          </a:xfrm>
          <a:prstGeom prst="rect">
            <a:avLst/>
          </a:prstGeom>
          <a:ln>
            <a:solidFill>
              <a:schemeClr val="tx1"/>
            </a:solidFill>
          </a:ln>
        </p:spPr>
      </p:pic>
      <p:pic>
        <p:nvPicPr>
          <p:cNvPr id="22" name="Picture 21" descr="A person wearing glasses&#10;&#10;Description automatically generated with medium confidence">
            <a:extLst>
              <a:ext uri="{FF2B5EF4-FFF2-40B4-BE49-F238E27FC236}">
                <a16:creationId xmlns:a16="http://schemas.microsoft.com/office/drawing/2014/main" id="{7A396F2F-1176-40EA-84AF-93487CF67B73}"/>
              </a:ext>
            </a:extLst>
          </p:cNvPr>
          <p:cNvPicPr>
            <a:picLocks noChangeAspect="1"/>
          </p:cNvPicPr>
          <p:nvPr/>
        </p:nvPicPr>
        <p:blipFill rotWithShape="1">
          <a:blip r:embed="rId6">
            <a:extLst>
              <a:ext uri="{28A0092B-C50C-407E-A947-70E740481C1C}">
                <a14:useLocalDpi xmlns:a14="http://schemas.microsoft.com/office/drawing/2010/main" val="0"/>
              </a:ext>
            </a:extLst>
          </a:blip>
          <a:srcRect b="5126"/>
          <a:stretch/>
        </p:blipFill>
        <p:spPr>
          <a:xfrm>
            <a:off x="4628470" y="494215"/>
            <a:ext cx="1638739" cy="1935879"/>
          </a:xfrm>
          <a:prstGeom prst="rect">
            <a:avLst/>
          </a:prstGeom>
          <a:ln>
            <a:solidFill>
              <a:schemeClr val="tx1"/>
            </a:solidFill>
          </a:ln>
        </p:spPr>
      </p:pic>
      <p:sp>
        <p:nvSpPr>
          <p:cNvPr id="23" name="TextBox 22">
            <a:extLst>
              <a:ext uri="{FF2B5EF4-FFF2-40B4-BE49-F238E27FC236}">
                <a16:creationId xmlns:a16="http://schemas.microsoft.com/office/drawing/2014/main" id="{4ED40CF7-E326-40AB-AF19-D37AC4EDBA7C}"/>
              </a:ext>
            </a:extLst>
          </p:cNvPr>
          <p:cNvSpPr txBox="1"/>
          <p:nvPr/>
        </p:nvSpPr>
        <p:spPr>
          <a:xfrm>
            <a:off x="8981876" y="5167174"/>
            <a:ext cx="2137100" cy="646331"/>
          </a:xfrm>
          <a:prstGeom prst="rect">
            <a:avLst/>
          </a:prstGeom>
          <a:noFill/>
        </p:spPr>
        <p:txBody>
          <a:bodyPr wrap="square" lIns="91440" tIns="45720" rIns="91440" bIns="45720" rtlCol="0" anchor="t">
            <a:spAutoFit/>
          </a:bodyPr>
          <a:lstStyle/>
          <a:p>
            <a:pPr algn="ctr"/>
            <a:r>
              <a:rPr lang="en-US" dirty="0"/>
              <a:t>Erica Lake </a:t>
            </a:r>
          </a:p>
          <a:p>
            <a:pPr algn="ctr"/>
            <a:r>
              <a:rPr lang="en-US" dirty="0"/>
              <a:t>Medical &amp; Academic</a:t>
            </a:r>
          </a:p>
        </p:txBody>
      </p:sp>
      <p:pic>
        <p:nvPicPr>
          <p:cNvPr id="28" name="Picture 27" descr="A person smiling for the camera&#10;&#10;Description automatically generated with low confidence">
            <a:extLst>
              <a:ext uri="{FF2B5EF4-FFF2-40B4-BE49-F238E27FC236}">
                <a16:creationId xmlns:a16="http://schemas.microsoft.com/office/drawing/2014/main" id="{277DFDDC-8F13-4AAB-A8D1-25C49413C991}"/>
              </a:ext>
            </a:extLst>
          </p:cNvPr>
          <p:cNvPicPr>
            <a:picLocks noChangeAspect="1"/>
          </p:cNvPicPr>
          <p:nvPr/>
        </p:nvPicPr>
        <p:blipFill rotWithShape="1">
          <a:blip r:embed="rId7">
            <a:extLst>
              <a:ext uri="{28A0092B-C50C-407E-A947-70E740481C1C}">
                <a14:useLocalDpi xmlns:a14="http://schemas.microsoft.com/office/drawing/2010/main" val="0"/>
              </a:ext>
            </a:extLst>
          </a:blip>
          <a:srcRect l="-5975" t="953" r="17236" b="-953"/>
          <a:stretch/>
        </p:blipFill>
        <p:spPr>
          <a:xfrm>
            <a:off x="6842427" y="533179"/>
            <a:ext cx="1638739" cy="1920240"/>
          </a:xfrm>
          <a:prstGeom prst="rect">
            <a:avLst/>
          </a:prstGeom>
          <a:ln>
            <a:noFill/>
          </a:ln>
        </p:spPr>
      </p:pic>
      <p:pic>
        <p:nvPicPr>
          <p:cNvPr id="15" name="Picture 16" descr="A picture containing person, person, outdoor, wearing&#10;&#10;Description automatically generated">
            <a:extLst>
              <a:ext uri="{FF2B5EF4-FFF2-40B4-BE49-F238E27FC236}">
                <a16:creationId xmlns:a16="http://schemas.microsoft.com/office/drawing/2014/main" id="{A8960B15-79D7-988C-482B-2A6BCA79804B}"/>
              </a:ext>
            </a:extLst>
          </p:cNvPr>
          <p:cNvPicPr>
            <a:picLocks noChangeAspect="1"/>
          </p:cNvPicPr>
          <p:nvPr/>
        </p:nvPicPr>
        <p:blipFill rotWithShape="1">
          <a:blip r:embed="rId8"/>
          <a:srcRect t="7744" r="581" b="11737"/>
          <a:stretch/>
        </p:blipFill>
        <p:spPr>
          <a:xfrm>
            <a:off x="9016891" y="509854"/>
            <a:ext cx="1963531" cy="1920240"/>
          </a:xfrm>
          <a:prstGeom prst="rect">
            <a:avLst/>
          </a:prstGeom>
        </p:spPr>
      </p:pic>
      <p:pic>
        <p:nvPicPr>
          <p:cNvPr id="5" name="Picture 12" descr="A picture containing person, wearing, glasses, outdoor&#10;&#10;Description automatically generated">
            <a:extLst>
              <a:ext uri="{FF2B5EF4-FFF2-40B4-BE49-F238E27FC236}">
                <a16:creationId xmlns:a16="http://schemas.microsoft.com/office/drawing/2014/main" id="{303D4764-1B9F-13F1-1ECA-D3C821CD62E6}"/>
              </a:ext>
            </a:extLst>
          </p:cNvPr>
          <p:cNvPicPr>
            <a:picLocks noChangeAspect="1"/>
          </p:cNvPicPr>
          <p:nvPr/>
        </p:nvPicPr>
        <p:blipFill rotWithShape="1">
          <a:blip r:embed="rId9"/>
          <a:srcRect b="8422"/>
          <a:stretch/>
        </p:blipFill>
        <p:spPr>
          <a:xfrm>
            <a:off x="4633803" y="3171290"/>
            <a:ext cx="1628072" cy="1995884"/>
          </a:xfrm>
          <a:prstGeom prst="rect">
            <a:avLst/>
          </a:prstGeom>
        </p:spPr>
      </p:pic>
    </p:spTree>
    <p:extLst>
      <p:ext uri="{BB962C8B-B14F-4D97-AF65-F5344CB8AC3E}">
        <p14:creationId xmlns:p14="http://schemas.microsoft.com/office/powerpoint/2010/main" val="309902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9FC0-6320-CACE-2618-973BB0EB51FA}"/>
              </a:ext>
            </a:extLst>
          </p:cNvPr>
          <p:cNvSpPr>
            <a:spLocks noGrp="1"/>
          </p:cNvSpPr>
          <p:nvPr>
            <p:ph type="title"/>
          </p:nvPr>
        </p:nvSpPr>
        <p:spPr>
          <a:xfrm>
            <a:off x="561587" y="794014"/>
            <a:ext cx="10477223" cy="782319"/>
          </a:xfrm>
        </p:spPr>
        <p:txBody>
          <a:bodyPr anchor="ctr">
            <a:normAutofit/>
          </a:bodyPr>
          <a:lstStyle/>
          <a:p>
            <a:r>
              <a:rPr lang="en-US" dirty="0">
                <a:cs typeface="Calibri" panose="020F0502020204030204" pitchFamily="34" charset="0"/>
              </a:rPr>
              <a:t>Classes in Development</a:t>
            </a:r>
          </a:p>
        </p:txBody>
      </p:sp>
      <p:sp>
        <p:nvSpPr>
          <p:cNvPr id="3" name="Content Placeholder 2">
            <a:extLst>
              <a:ext uri="{FF2B5EF4-FFF2-40B4-BE49-F238E27FC236}">
                <a16:creationId xmlns:a16="http://schemas.microsoft.com/office/drawing/2014/main" id="{2684FCF8-2D79-55B6-B88D-2BAC948CAE6C}"/>
              </a:ext>
            </a:extLst>
          </p:cNvPr>
          <p:cNvSpPr>
            <a:spLocks noGrp="1"/>
          </p:cNvSpPr>
          <p:nvPr>
            <p:ph sz="half" idx="1"/>
          </p:nvPr>
        </p:nvSpPr>
        <p:spPr>
          <a:xfrm>
            <a:off x="689520" y="1924393"/>
            <a:ext cx="6897992" cy="3273249"/>
          </a:xfrm>
          <a:solidFill>
            <a:schemeClr val="accent2"/>
          </a:solidFill>
        </p:spPr>
        <p:txBody>
          <a:bodyPr vert="horz" lIns="91440" tIns="45720" rIns="91440" bIns="45720" rtlCol="0" anchor="t">
            <a:noAutofit/>
          </a:bodyPr>
          <a:lstStyle/>
          <a:p>
            <a:pPr marL="0" indent="0">
              <a:spcBef>
                <a:spcPts val="0"/>
              </a:spcBef>
              <a:buNone/>
            </a:pPr>
            <a:endParaRPr lang="en-US" sz="1000" dirty="0">
              <a:ea typeface="Calibri"/>
              <a:cs typeface="Calibri"/>
            </a:endParaRPr>
          </a:p>
          <a:p>
            <a:pPr>
              <a:lnSpc>
                <a:spcPct val="100000"/>
              </a:lnSpc>
              <a:buFont typeface="Arial"/>
              <a:buChar char="•"/>
            </a:pPr>
            <a:endParaRPr lang="en-US" sz="400" dirty="0">
              <a:ea typeface="+mn-lt"/>
              <a:cs typeface="+mn-lt"/>
            </a:endParaRPr>
          </a:p>
          <a:p>
            <a:pPr>
              <a:lnSpc>
                <a:spcPct val="100000"/>
              </a:lnSpc>
              <a:buFont typeface="Arial"/>
              <a:buChar char="•"/>
            </a:pPr>
            <a:r>
              <a:rPr lang="en-US" dirty="0">
                <a:ea typeface="+mn-lt"/>
                <a:cs typeface="+mn-lt"/>
              </a:rPr>
              <a:t>NIH Public Access Policy for Librarians</a:t>
            </a:r>
          </a:p>
          <a:p>
            <a:pPr>
              <a:lnSpc>
                <a:spcPct val="100000"/>
              </a:lnSpc>
              <a:buFont typeface="Arial"/>
              <a:buChar char="•"/>
            </a:pPr>
            <a:endParaRPr lang="en-US" sz="1200" dirty="0">
              <a:ea typeface="+mn-lt"/>
              <a:cs typeface="+mn-lt"/>
            </a:endParaRPr>
          </a:p>
          <a:p>
            <a:pPr>
              <a:lnSpc>
                <a:spcPct val="100000"/>
              </a:lnSpc>
              <a:buFont typeface="Arial"/>
              <a:buChar char="•"/>
            </a:pPr>
            <a:r>
              <a:rPr lang="en-US" dirty="0">
                <a:ea typeface="+mn-lt"/>
                <a:cs typeface="+mn-lt"/>
              </a:rPr>
              <a:t>Mental Health in the Workplace</a:t>
            </a:r>
          </a:p>
          <a:p>
            <a:pPr>
              <a:lnSpc>
                <a:spcPct val="100000"/>
              </a:lnSpc>
              <a:buFont typeface="Arial"/>
              <a:buChar char="•"/>
            </a:pPr>
            <a:endParaRPr lang="en-US" sz="1200" dirty="0">
              <a:ea typeface="+mn-lt"/>
              <a:cs typeface="+mn-lt"/>
            </a:endParaRPr>
          </a:p>
          <a:p>
            <a:pPr>
              <a:lnSpc>
                <a:spcPct val="100000"/>
              </a:lnSpc>
              <a:buFont typeface="Arial"/>
              <a:buChar char="•"/>
            </a:pPr>
            <a:r>
              <a:rPr lang="en-US" dirty="0">
                <a:ea typeface="+mn-lt"/>
                <a:cs typeface="+mn-lt"/>
              </a:rPr>
              <a:t>Complimentary and Integrative Health</a:t>
            </a:r>
          </a:p>
          <a:p>
            <a:pPr>
              <a:lnSpc>
                <a:spcPct val="100000"/>
              </a:lnSpc>
              <a:buFont typeface="Arial"/>
              <a:buChar char="•"/>
            </a:pPr>
            <a:endParaRPr lang="en-US" sz="400" dirty="0">
              <a:ea typeface="+mn-lt"/>
              <a:cs typeface="+mn-lt"/>
            </a:endParaRPr>
          </a:p>
          <a:p>
            <a:pPr>
              <a:buFont typeface="Arial"/>
              <a:buChar char="•"/>
            </a:pPr>
            <a:endParaRPr lang="en-US" sz="1000" dirty="0">
              <a:cs typeface="Calibri"/>
            </a:endParaRPr>
          </a:p>
          <a:p>
            <a:pPr marL="0" marR="0" lvl="0" indent="0">
              <a:spcBef>
                <a:spcPts val="0"/>
              </a:spcBef>
              <a:spcAft>
                <a:spcPts val="0"/>
              </a:spcAft>
              <a:buNone/>
            </a:pPr>
            <a:endParaRPr lang="en-US" sz="2400" dirty="0">
              <a:effectLst/>
              <a:ea typeface="Calibri"/>
              <a:cs typeface="Calibri"/>
            </a:endParaRPr>
          </a:p>
          <a:p>
            <a:endParaRPr lang="en-US" sz="2400" dirty="0"/>
          </a:p>
        </p:txBody>
      </p:sp>
      <p:pic>
        <p:nvPicPr>
          <p:cNvPr id="6" name="Picture 6" descr="Close-up of two people's hands pointing at laptop screen with stack of 4 books in background, one person holding a pen">
            <a:extLst>
              <a:ext uri="{FF2B5EF4-FFF2-40B4-BE49-F238E27FC236}">
                <a16:creationId xmlns:a16="http://schemas.microsoft.com/office/drawing/2014/main" id="{77C658C8-E85C-39B1-CADB-4930BD2CFD1D}"/>
              </a:ext>
            </a:extLst>
          </p:cNvPr>
          <p:cNvPicPr>
            <a:picLocks noChangeAspect="1"/>
          </p:cNvPicPr>
          <p:nvPr/>
        </p:nvPicPr>
        <p:blipFill rotWithShape="1">
          <a:blip r:embed="rId3"/>
          <a:srcRect l="7631" t="565" r="14455"/>
          <a:stretch/>
        </p:blipFill>
        <p:spPr>
          <a:xfrm>
            <a:off x="7603554" y="1926941"/>
            <a:ext cx="3882593" cy="3273250"/>
          </a:xfrm>
          <a:prstGeom prst="rect">
            <a:avLst/>
          </a:prstGeom>
        </p:spPr>
      </p:pic>
    </p:spTree>
    <p:extLst>
      <p:ext uri="{BB962C8B-B14F-4D97-AF65-F5344CB8AC3E}">
        <p14:creationId xmlns:p14="http://schemas.microsoft.com/office/powerpoint/2010/main" val="2966223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66CE-19BD-E1A0-0189-0EF55B0E8696}"/>
              </a:ext>
            </a:extLst>
          </p:cNvPr>
          <p:cNvSpPr>
            <a:spLocks noGrp="1"/>
          </p:cNvSpPr>
          <p:nvPr>
            <p:ph type="title"/>
          </p:nvPr>
        </p:nvSpPr>
        <p:spPr>
          <a:xfrm>
            <a:off x="628138" y="657205"/>
            <a:ext cx="10808368" cy="910303"/>
          </a:xfrm>
        </p:spPr>
        <p:txBody>
          <a:bodyPr/>
          <a:lstStyle/>
          <a:p>
            <a:pPr>
              <a:spcBef>
                <a:spcPts val="0"/>
              </a:spcBef>
              <a:buClr>
                <a:schemeClr val="dk1"/>
              </a:buClr>
              <a:buSzPts val="4000"/>
              <a:buFont typeface="Helvetica Neue"/>
              <a:buNone/>
            </a:pPr>
            <a:r>
              <a:rPr lang="en-US" dirty="0">
                <a:latin typeface="Calibri" panose="020F0502020204030204" pitchFamily="34" charset="0"/>
                <a:ea typeface="Helvetica Neue"/>
                <a:cs typeface="Calibri" panose="020F0502020204030204" pitchFamily="34" charset="0"/>
                <a:sym typeface="Helvetica Neue"/>
              </a:rPr>
              <a:t>New: Telehealth Moodle and Webinar Series</a:t>
            </a:r>
          </a:p>
        </p:txBody>
      </p:sp>
      <p:pic>
        <p:nvPicPr>
          <p:cNvPr id="5" name="Picture 4" descr="Graphical user interface, text, email&#10;&#10;Description automatically generated">
            <a:extLst>
              <a:ext uri="{FF2B5EF4-FFF2-40B4-BE49-F238E27FC236}">
                <a16:creationId xmlns:a16="http://schemas.microsoft.com/office/drawing/2014/main" id="{D3EE70C7-0D51-E74F-F4B7-AC449B882D4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3830" y="1833754"/>
            <a:ext cx="10424340" cy="1300560"/>
          </a:xfrm>
          <a:prstGeom prst="rect">
            <a:avLst/>
          </a:prstGeom>
        </p:spPr>
      </p:pic>
      <p:sp>
        <p:nvSpPr>
          <p:cNvPr id="3" name="TextBox 2">
            <a:extLst>
              <a:ext uri="{FF2B5EF4-FFF2-40B4-BE49-F238E27FC236}">
                <a16:creationId xmlns:a16="http://schemas.microsoft.com/office/drawing/2014/main" id="{33D7C2BA-8349-604F-F9A3-4825401D9685}"/>
              </a:ext>
            </a:extLst>
          </p:cNvPr>
          <p:cNvSpPr txBox="1"/>
          <p:nvPr/>
        </p:nvSpPr>
        <p:spPr>
          <a:xfrm>
            <a:off x="883829" y="3134314"/>
            <a:ext cx="10424340" cy="1877437"/>
          </a:xfrm>
          <a:prstGeom prst="rect">
            <a:avLst/>
          </a:prstGeom>
          <a:solidFill>
            <a:schemeClr val="accent2"/>
          </a:solidFill>
        </p:spPr>
        <p:txBody>
          <a:bodyPr wrap="square" rtlCol="0">
            <a:spAutoFit/>
          </a:bodyPr>
          <a:lstStyle/>
          <a:p>
            <a:pPr marL="3028950" lvl="6" indent="-285750">
              <a:buFont typeface="Arial" panose="020B0604020202020204" pitchFamily="34" charset="0"/>
              <a:buChar char="•"/>
            </a:pPr>
            <a:endParaRPr lang="en-US" sz="400" dirty="0"/>
          </a:p>
          <a:p>
            <a:pPr marL="3028950" lvl="6" indent="-285750">
              <a:buFont typeface="Arial" panose="020B0604020202020204" pitchFamily="34" charset="0"/>
              <a:buChar char="•"/>
            </a:pPr>
            <a:r>
              <a:rPr lang="en-US" sz="2800" dirty="0"/>
              <a:t>Infrastructure and technology</a:t>
            </a:r>
          </a:p>
          <a:p>
            <a:pPr marL="3028950" lvl="6"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800" dirty="0"/>
          </a:p>
          <a:p>
            <a:pPr marL="3028950" lvl="6" indent="-285750">
              <a:buFont typeface="Arial" panose="020B0604020202020204" pitchFamily="34" charset="0"/>
              <a:buChar char="•"/>
            </a:pPr>
            <a:r>
              <a:rPr lang="en-US" sz="2800" dirty="0"/>
              <a:t>Privacy and ethical considerations</a:t>
            </a:r>
          </a:p>
          <a:p>
            <a:pPr marL="3028950" lvl="6"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800" dirty="0"/>
          </a:p>
          <a:p>
            <a:pPr marL="3028950" lvl="6" indent="-285750">
              <a:buFont typeface="Arial" panose="020B0604020202020204" pitchFamily="34" charset="0"/>
              <a:buChar char="•"/>
            </a:pPr>
            <a:r>
              <a:rPr lang="en-US" sz="2800" dirty="0"/>
              <a:t>Library health information resources</a:t>
            </a:r>
          </a:p>
          <a:p>
            <a:pPr marL="3028950" lvl="6" indent="-285750">
              <a:buFont typeface="Arial" panose="020B0604020202020204" pitchFamily="34" charset="0"/>
              <a:buChar char="•"/>
            </a:pPr>
            <a:endParaRPr lang="en-US" sz="400" dirty="0"/>
          </a:p>
        </p:txBody>
      </p:sp>
    </p:spTree>
    <p:extLst>
      <p:ext uri="{BB962C8B-B14F-4D97-AF65-F5344CB8AC3E}">
        <p14:creationId xmlns:p14="http://schemas.microsoft.com/office/powerpoint/2010/main" val="889787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12D46-A554-121A-6DCD-F0F232737363}"/>
              </a:ext>
            </a:extLst>
          </p:cNvPr>
          <p:cNvSpPr>
            <a:spLocks noGrp="1"/>
          </p:cNvSpPr>
          <p:nvPr>
            <p:ph type="title"/>
          </p:nvPr>
        </p:nvSpPr>
        <p:spPr>
          <a:xfrm>
            <a:off x="620294" y="736599"/>
            <a:ext cx="9520157" cy="782319"/>
          </a:xfrm>
        </p:spPr>
        <p:txBody>
          <a:bodyPr anchor="ctr">
            <a:normAutofit/>
          </a:bodyPr>
          <a:lstStyle/>
          <a:p>
            <a:r>
              <a:rPr lang="en-US" dirty="0"/>
              <a:t>Updated: ClinicalTrials.gov for Librarians</a:t>
            </a:r>
          </a:p>
        </p:txBody>
      </p:sp>
      <p:sp>
        <p:nvSpPr>
          <p:cNvPr id="3" name="Content Placeholder 2">
            <a:extLst>
              <a:ext uri="{FF2B5EF4-FFF2-40B4-BE49-F238E27FC236}">
                <a16:creationId xmlns:a16="http://schemas.microsoft.com/office/drawing/2014/main" id="{CBE463E9-56A4-958F-1796-1C047282760A}"/>
              </a:ext>
            </a:extLst>
          </p:cNvPr>
          <p:cNvSpPr>
            <a:spLocks noGrp="1"/>
          </p:cNvSpPr>
          <p:nvPr>
            <p:ph sz="half" idx="2"/>
          </p:nvPr>
        </p:nvSpPr>
        <p:spPr>
          <a:xfrm>
            <a:off x="2365089" y="3502181"/>
            <a:ext cx="7416976" cy="1747684"/>
          </a:xfrm>
          <a:solidFill>
            <a:schemeClr val="accent2"/>
          </a:solidFill>
        </p:spPr>
        <p:txBody>
          <a:bodyPr>
            <a:normAutofit/>
          </a:bodyPr>
          <a:lstStyle/>
          <a:p>
            <a:pPr lvl="1">
              <a:lnSpc>
                <a:spcPct val="150000"/>
              </a:lnSpc>
              <a:spcBef>
                <a:spcPts val="0"/>
              </a:spcBef>
              <a:buFont typeface="Arial" panose="020B0604020202020204" pitchFamily="34" charset="0"/>
              <a:buChar char="•"/>
            </a:pPr>
            <a:r>
              <a:rPr lang="en-US" sz="2800" dirty="0">
                <a:effectLst/>
              </a:rPr>
              <a:t>Modernized ClinicalTrials.gov website</a:t>
            </a:r>
          </a:p>
          <a:p>
            <a:pPr lvl="1">
              <a:lnSpc>
                <a:spcPct val="150000"/>
              </a:lnSpc>
              <a:spcBef>
                <a:spcPts val="0"/>
              </a:spcBef>
              <a:buFont typeface="Arial" panose="020B0604020202020204" pitchFamily="34" charset="0"/>
              <a:buChar char="•"/>
            </a:pPr>
            <a:r>
              <a:rPr lang="en-US" sz="2800" dirty="0">
                <a:effectLst/>
              </a:rPr>
              <a:t>Next class: January 31, 2024</a:t>
            </a:r>
          </a:p>
          <a:p>
            <a:pPr>
              <a:lnSpc>
                <a:spcPct val="150000"/>
              </a:lnSpc>
              <a:spcBef>
                <a:spcPts val="0"/>
              </a:spcBef>
            </a:pPr>
            <a:endParaRPr lang="en-US" dirty="0"/>
          </a:p>
        </p:txBody>
      </p:sp>
      <p:pic>
        <p:nvPicPr>
          <p:cNvPr id="7" name="Picture 6" descr="A blue background with white text&#10;&#10;Description automatically generated">
            <a:extLst>
              <a:ext uri="{FF2B5EF4-FFF2-40B4-BE49-F238E27FC236}">
                <a16:creationId xmlns:a16="http://schemas.microsoft.com/office/drawing/2014/main" id="{C3ED666A-7A57-179C-672F-98ECD7A3C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089" y="2039141"/>
            <a:ext cx="7416976" cy="1463040"/>
          </a:xfrm>
          <a:prstGeom prst="rect">
            <a:avLst/>
          </a:prstGeom>
        </p:spPr>
      </p:pic>
    </p:spTree>
    <p:extLst>
      <p:ext uri="{BB962C8B-B14F-4D97-AF65-F5344CB8AC3E}">
        <p14:creationId xmlns:p14="http://schemas.microsoft.com/office/powerpoint/2010/main" val="12147399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LM 2020 Master PPT Templates .pptx" id="{0BE6B8C8-227C-48C4-A841-A03E5654D010}" vid="{2114C8A7-FA3E-427A-AA3D-B631007F52F4}"/>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2418</Words>
  <Application>Microsoft Office PowerPoint</Application>
  <PresentationFormat>Widescreen</PresentationFormat>
  <Paragraphs>257</Paragraphs>
  <Slides>23</Slides>
  <Notes>19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-apple-system</vt:lpstr>
      <vt:lpstr>Arial</vt:lpstr>
      <vt:lpstr>Calibri</vt:lpstr>
      <vt:lpstr>Calibri Light</vt:lpstr>
      <vt:lpstr>Courier New</vt:lpstr>
      <vt:lpstr>DM Sans</vt:lpstr>
      <vt:lpstr>Gill Sans MT</vt:lpstr>
      <vt:lpstr>Helvetica</vt:lpstr>
      <vt:lpstr>Helvetica Neue</vt:lpstr>
      <vt:lpstr>Symbol</vt:lpstr>
      <vt:lpstr>system-ui</vt:lpstr>
      <vt:lpstr>Times New Roman</vt:lpstr>
      <vt:lpstr>1_Office Theme</vt:lpstr>
      <vt:lpstr>Gallery</vt:lpstr>
      <vt:lpstr>Office Theme</vt:lpstr>
      <vt:lpstr>PowerPoint Presentation</vt:lpstr>
      <vt:lpstr>Agenda</vt:lpstr>
      <vt:lpstr>Treasurer’s report </vt:lpstr>
      <vt:lpstr>Membership Report (as of 10/12/23) </vt:lpstr>
      <vt:lpstr>Region 6 Update OHSLA Annual Meeting October 20, 2023</vt:lpstr>
      <vt:lpstr>Our Team</vt:lpstr>
      <vt:lpstr>Classes in Development</vt:lpstr>
      <vt:lpstr>New: Telehealth Moodle and Webinar Series</vt:lpstr>
      <vt:lpstr>Updated: ClinicalTrials.gov for Librarians</vt:lpstr>
      <vt:lpstr>Bone up on PubMed!</vt:lpstr>
      <vt:lpstr>NNLM Data Carpentry Workshop</vt:lpstr>
      <vt:lpstr>NNLM Forum on Disaster Preparedness </vt:lpstr>
      <vt:lpstr>NNLM Environmental Determinants of Health  Webinar Series </vt:lpstr>
      <vt:lpstr>Region 6 Speaker Spotlight  Webinar Series</vt:lpstr>
      <vt:lpstr>NNLM Health Misinformation Webinar Series</vt:lpstr>
      <vt:lpstr>NNLM Discovery Podcast</vt:lpstr>
      <vt:lpstr>PowerPoint Presentation</vt:lpstr>
      <vt:lpstr>NNLM Book Discussion </vt:lpstr>
      <vt:lpstr>NLM Product Guides</vt:lpstr>
      <vt:lpstr>NNLM Health Misinformation Resource Guide</vt:lpstr>
      <vt:lpstr>Partner Outreach Program</vt:lpstr>
      <vt:lpstr>State Advisory Groups Ohio: Menstrual Health</vt:lpstr>
      <vt:lpstr>Thank you!</vt:lpstr>
    </vt:vector>
  </TitlesOfParts>
  <Company>Cleveland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Harnegie, Mary Pat</dc:creator>
  <cp:lastModifiedBy>Lindsey, Leslie A</cp:lastModifiedBy>
  <cp:revision>4</cp:revision>
  <dcterms:created xsi:type="dcterms:W3CDTF">2023-10-17T15:49:09Z</dcterms:created>
  <dcterms:modified xsi:type="dcterms:W3CDTF">2023-10-19T20:36:38Z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789DEB4F-3E0B-4D74-957D-78796FF9414C</vt:lpwstr>
  </property>
  <property fmtid="{D5CDD505-2E9C-101B-9397-08002B2CF9AE}" pid="3" name="ArticulatePath">
    <vt:lpwstr>OHSLA Fall 223 bus mtg1</vt:lpwstr>
  </property>
</Properties>
</file>